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11"/>
  </p:notesMasterIdLst>
  <p:sldIdLst>
    <p:sldId id="587" r:id="rId2"/>
    <p:sldId id="524" r:id="rId3"/>
    <p:sldId id="526" r:id="rId4"/>
    <p:sldId id="523" r:id="rId5"/>
    <p:sldId id="590" r:id="rId6"/>
    <p:sldId id="579" r:id="rId7"/>
    <p:sldId id="580" r:id="rId8"/>
    <p:sldId id="581" r:id="rId9"/>
    <p:sldId id="527" r:id="rId10"/>
    <p:sldId id="528" r:id="rId11"/>
    <p:sldId id="648" r:id="rId12"/>
    <p:sldId id="649" r:id="rId13"/>
    <p:sldId id="650" r:id="rId14"/>
    <p:sldId id="651" r:id="rId15"/>
    <p:sldId id="652" r:id="rId16"/>
    <p:sldId id="653" r:id="rId17"/>
    <p:sldId id="654" r:id="rId18"/>
    <p:sldId id="655" r:id="rId19"/>
    <p:sldId id="656" r:id="rId20"/>
    <p:sldId id="657" r:id="rId21"/>
    <p:sldId id="529" r:id="rId22"/>
    <p:sldId id="554" r:id="rId23"/>
    <p:sldId id="555" r:id="rId24"/>
    <p:sldId id="578" r:id="rId25"/>
    <p:sldId id="258" r:id="rId26"/>
    <p:sldId id="260" r:id="rId27"/>
    <p:sldId id="531" r:id="rId28"/>
    <p:sldId id="532" r:id="rId29"/>
    <p:sldId id="646" r:id="rId30"/>
    <p:sldId id="443" r:id="rId31"/>
    <p:sldId id="552" r:id="rId32"/>
    <p:sldId id="553" r:id="rId33"/>
    <p:sldId id="559" r:id="rId34"/>
    <p:sldId id="511" r:id="rId35"/>
    <p:sldId id="512" r:id="rId36"/>
    <p:sldId id="647" r:id="rId37"/>
    <p:sldId id="513" r:id="rId38"/>
    <p:sldId id="263" r:id="rId39"/>
    <p:sldId id="259" r:id="rId40"/>
    <p:sldId id="358" r:id="rId41"/>
    <p:sldId id="469" r:id="rId42"/>
    <p:sldId id="558" r:id="rId43"/>
    <p:sldId id="584" r:id="rId44"/>
    <p:sldId id="583" r:id="rId45"/>
    <p:sldId id="264" r:id="rId46"/>
    <p:sldId id="582" r:id="rId47"/>
    <p:sldId id="265" r:id="rId48"/>
    <p:sldId id="470" r:id="rId49"/>
    <p:sldId id="266" r:id="rId50"/>
    <p:sldId id="471" r:id="rId51"/>
    <p:sldId id="267" r:id="rId52"/>
    <p:sldId id="472" r:id="rId53"/>
    <p:sldId id="268" r:id="rId54"/>
    <p:sldId id="269" r:id="rId55"/>
    <p:sldId id="270" r:id="rId56"/>
    <p:sldId id="271" r:id="rId57"/>
    <p:sldId id="473" r:id="rId58"/>
    <p:sldId id="272" r:id="rId59"/>
    <p:sldId id="510" r:id="rId60"/>
    <p:sldId id="359" r:id="rId61"/>
    <p:sldId id="372" r:id="rId62"/>
    <p:sldId id="659" r:id="rId63"/>
    <p:sldId id="371" r:id="rId64"/>
    <p:sldId id="474" r:id="rId65"/>
    <p:sldId id="373" r:id="rId66"/>
    <p:sldId id="273" r:id="rId67"/>
    <p:sldId id="360" r:id="rId68"/>
    <p:sldId id="400" r:id="rId69"/>
    <p:sldId id="658" r:id="rId70"/>
    <p:sldId id="367" r:id="rId71"/>
    <p:sldId id="487" r:id="rId72"/>
    <p:sldId id="544" r:id="rId73"/>
    <p:sldId id="362" r:id="rId74"/>
    <p:sldId id="363" r:id="rId75"/>
    <p:sldId id="364" r:id="rId76"/>
    <p:sldId id="543" r:id="rId77"/>
    <p:sldId id="533" r:id="rId78"/>
    <p:sldId id="534" r:id="rId79"/>
    <p:sldId id="535" r:id="rId80"/>
    <p:sldId id="536" r:id="rId81"/>
    <p:sldId id="537" r:id="rId82"/>
    <p:sldId id="538" r:id="rId83"/>
    <p:sldId id="547" r:id="rId84"/>
    <p:sldId id="539" r:id="rId85"/>
    <p:sldId id="540" r:id="rId86"/>
    <p:sldId id="391" r:id="rId87"/>
    <p:sldId id="589" r:id="rId88"/>
    <p:sldId id="388" r:id="rId89"/>
    <p:sldId id="390" r:id="rId90"/>
    <p:sldId id="392" r:id="rId91"/>
    <p:sldId id="278" r:id="rId92"/>
    <p:sldId id="279" r:id="rId93"/>
    <p:sldId id="281" r:id="rId94"/>
    <p:sldId id="282" r:id="rId95"/>
    <p:sldId id="370" r:id="rId96"/>
    <p:sldId id="378" r:id="rId97"/>
    <p:sldId id="548" r:id="rId98"/>
    <p:sldId id="549" r:id="rId99"/>
    <p:sldId id="550" r:id="rId100"/>
    <p:sldId id="375" r:id="rId101"/>
    <p:sldId id="383" r:id="rId102"/>
    <p:sldId id="283" r:id="rId103"/>
    <p:sldId id="551" r:id="rId104"/>
    <p:sldId id="284" r:id="rId105"/>
    <p:sldId id="374" r:id="rId106"/>
    <p:sldId id="376" r:id="rId107"/>
    <p:sldId id="382" r:id="rId108"/>
    <p:sldId id="285" r:id="rId109"/>
    <p:sldId id="379" r:id="rId110"/>
    <p:sldId id="287" r:id="rId111"/>
    <p:sldId id="381" r:id="rId112"/>
    <p:sldId id="286" r:id="rId113"/>
    <p:sldId id="288" r:id="rId114"/>
    <p:sldId id="289" r:id="rId115"/>
    <p:sldId id="291" r:id="rId116"/>
    <p:sldId id="290" r:id="rId117"/>
    <p:sldId id="380" r:id="rId118"/>
    <p:sldId id="292" r:id="rId119"/>
    <p:sldId id="293" r:id="rId120"/>
    <p:sldId id="294" r:id="rId121"/>
    <p:sldId id="295" r:id="rId122"/>
    <p:sldId id="296" r:id="rId123"/>
    <p:sldId id="297" r:id="rId124"/>
    <p:sldId id="298" r:id="rId125"/>
    <p:sldId id="299" r:id="rId126"/>
    <p:sldId id="300" r:id="rId127"/>
    <p:sldId id="301" r:id="rId128"/>
    <p:sldId id="302" r:id="rId129"/>
    <p:sldId id="303" r:id="rId130"/>
    <p:sldId id="304" r:id="rId131"/>
    <p:sldId id="305" r:id="rId132"/>
    <p:sldId id="306" r:id="rId133"/>
    <p:sldId id="307" r:id="rId134"/>
    <p:sldId id="428" r:id="rId135"/>
    <p:sldId id="429" r:id="rId136"/>
    <p:sldId id="430" r:id="rId137"/>
    <p:sldId id="431" r:id="rId138"/>
    <p:sldId id="432" r:id="rId139"/>
    <p:sldId id="433" r:id="rId140"/>
    <p:sldId id="434" r:id="rId141"/>
    <p:sldId id="435" r:id="rId142"/>
    <p:sldId id="436" r:id="rId143"/>
    <p:sldId id="437" r:id="rId144"/>
    <p:sldId id="477" r:id="rId145"/>
    <p:sldId id="439" r:id="rId146"/>
    <p:sldId id="308" r:id="rId147"/>
    <p:sldId id="556" r:id="rId148"/>
    <p:sldId id="557" r:id="rId149"/>
    <p:sldId id="521" r:id="rId150"/>
    <p:sldId id="423" r:id="rId151"/>
    <p:sldId id="424" r:id="rId152"/>
    <p:sldId id="425" r:id="rId153"/>
    <p:sldId id="426" r:id="rId154"/>
    <p:sldId id="427" r:id="rId155"/>
    <p:sldId id="309" r:id="rId156"/>
    <p:sldId id="592" r:id="rId157"/>
    <p:sldId id="593" r:id="rId158"/>
    <p:sldId id="594" r:id="rId159"/>
    <p:sldId id="595" r:id="rId160"/>
    <p:sldId id="596" r:id="rId161"/>
    <p:sldId id="597" r:id="rId162"/>
    <p:sldId id="598" r:id="rId163"/>
    <p:sldId id="599" r:id="rId164"/>
    <p:sldId id="600" r:id="rId165"/>
    <p:sldId id="601" r:id="rId166"/>
    <p:sldId id="602" r:id="rId167"/>
    <p:sldId id="603" r:id="rId168"/>
    <p:sldId id="604" r:id="rId169"/>
    <p:sldId id="605" r:id="rId170"/>
    <p:sldId id="606" r:id="rId171"/>
    <p:sldId id="607" r:id="rId172"/>
    <p:sldId id="608" r:id="rId173"/>
    <p:sldId id="609" r:id="rId174"/>
    <p:sldId id="610" r:id="rId175"/>
    <p:sldId id="611" r:id="rId176"/>
    <p:sldId id="612" r:id="rId177"/>
    <p:sldId id="613" r:id="rId178"/>
    <p:sldId id="614" r:id="rId179"/>
    <p:sldId id="615" r:id="rId180"/>
    <p:sldId id="616" r:id="rId181"/>
    <p:sldId id="617" r:id="rId182"/>
    <p:sldId id="618" r:id="rId183"/>
    <p:sldId id="619" r:id="rId184"/>
    <p:sldId id="620" r:id="rId185"/>
    <p:sldId id="621" r:id="rId186"/>
    <p:sldId id="622" r:id="rId187"/>
    <p:sldId id="623" r:id="rId188"/>
    <p:sldId id="624" r:id="rId189"/>
    <p:sldId id="625" r:id="rId190"/>
    <p:sldId id="626" r:id="rId191"/>
    <p:sldId id="627" r:id="rId192"/>
    <p:sldId id="628" r:id="rId193"/>
    <p:sldId id="629" r:id="rId194"/>
    <p:sldId id="630" r:id="rId195"/>
    <p:sldId id="631" r:id="rId196"/>
    <p:sldId id="632" r:id="rId197"/>
    <p:sldId id="633" r:id="rId198"/>
    <p:sldId id="634" r:id="rId199"/>
    <p:sldId id="635" r:id="rId200"/>
    <p:sldId id="636" r:id="rId201"/>
    <p:sldId id="637" r:id="rId202"/>
    <p:sldId id="638" r:id="rId203"/>
    <p:sldId id="639" r:id="rId204"/>
    <p:sldId id="640" r:id="rId205"/>
    <p:sldId id="641" r:id="rId206"/>
    <p:sldId id="642" r:id="rId207"/>
    <p:sldId id="643" r:id="rId208"/>
    <p:sldId id="644" r:id="rId209"/>
    <p:sldId id="645" r:id="rId2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9" d="100"/>
          <a:sy n="79" d="100"/>
        </p:scale>
        <p:origin x="-8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24"/>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9E14A-4B86-4879-A141-5B78DA47CC7B}" type="datetimeFigureOut">
              <a:rPr lang="en-US" smtClean="0"/>
              <a:pPr/>
              <a:t>9/5/2009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7FAEF-0F1B-484A-81CD-C67CA14209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26CA1D3-8B29-46B0-8A8E-078DC8C145A8}" type="slidenum">
              <a:rPr lang="en-US"/>
              <a:pPr/>
              <a:t>2</a:t>
            </a:fld>
            <a:endParaRPr lang="en-US"/>
          </a:p>
        </p:txBody>
      </p:sp>
      <p:sp>
        <p:nvSpPr>
          <p:cNvPr id="80899" name="Rectangle 2"/>
          <p:cNvSpPr>
            <a:spLocks noGrp="1" noRot="1" noChangeAspect="1" noChangeArrowheads="1" noTextEdit="1"/>
          </p:cNvSpPr>
          <p:nvPr>
            <p:ph type="sldImg"/>
          </p:nvPr>
        </p:nvSpPr>
        <p:spPr>
          <a:xfrm>
            <a:off x="1144588" y="685800"/>
            <a:ext cx="4567237" cy="3427413"/>
          </a:xfrm>
          <a:ln/>
        </p:spPr>
      </p:sp>
      <p:sp>
        <p:nvSpPr>
          <p:cNvPr id="80900" name="Rectangle 3"/>
          <p:cNvSpPr>
            <a:spLocks noGrp="1" noChangeArrowheads="1"/>
          </p:cNvSpPr>
          <p:nvPr>
            <p:ph type="body" idx="1"/>
          </p:nvPr>
        </p:nvSpPr>
        <p:spPr>
          <a:xfrm>
            <a:off x="685800" y="4343400"/>
            <a:ext cx="5484813" cy="4113213"/>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9BFDD-4FDC-4F3F-9E6D-D39D41D78E21}" type="slidenum">
              <a:rPr lang="en-US"/>
              <a:pPr/>
              <a:t>22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FD3F3-1FC4-4A02-871F-022D6C043B17}" type="slidenum">
              <a:rPr lang="en-US"/>
              <a:pPr/>
              <a:t>23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833A0-F407-4559-B411-DA090166C771}" type="slidenum">
              <a:rPr lang="en-US"/>
              <a:pPr/>
              <a:t>24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7E6A7-3CAF-4B82-A369-F45E9FA40FD6}" type="slidenum">
              <a:rPr lang="en-US"/>
              <a:pPr/>
              <a:t>31</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77263-2B05-4B68-9ABF-BCC049C059E9}" type="slidenum">
              <a:rPr lang="en-US"/>
              <a:pPr/>
              <a:t>32</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F173E51-EC2F-4B34-AC23-A4EA2B5F8048}" type="slidenum">
              <a:rPr lang="en-US" smtClean="0"/>
              <a:pPr/>
              <a:t>158</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B0570E-8B4B-44BF-84C7-1196ECED0F18}" type="datetimeFigureOut">
              <a:rPr lang="en-US" smtClean="0"/>
              <a:pPr/>
              <a:t>9/5/2009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0570E-8B4B-44BF-84C7-1196ECED0F18}" type="datetimeFigureOut">
              <a:rPr lang="en-US" smtClean="0"/>
              <a:pPr/>
              <a:t>9/5/2009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0570E-8B4B-44BF-84C7-1196ECED0F18}" type="datetimeFigureOut">
              <a:rPr lang="en-US" smtClean="0"/>
              <a:pPr/>
              <a:t>9/5/2009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0570E-8B4B-44BF-84C7-1196ECED0F18}" type="datetimeFigureOut">
              <a:rPr lang="en-US" smtClean="0"/>
              <a:pPr/>
              <a:t>9/5/2009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0570E-8B4B-44BF-84C7-1196ECED0F18}" type="datetimeFigureOut">
              <a:rPr lang="en-US" smtClean="0"/>
              <a:pPr/>
              <a:t>9/5/2009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B0570E-8B4B-44BF-84C7-1196ECED0F18}" type="datetimeFigureOut">
              <a:rPr lang="en-US" smtClean="0"/>
              <a:pPr/>
              <a:t>9/5/2009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B0570E-8B4B-44BF-84C7-1196ECED0F18}" type="datetimeFigureOut">
              <a:rPr lang="en-US" smtClean="0"/>
              <a:pPr/>
              <a:t>9/5/2009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B0570E-8B4B-44BF-84C7-1196ECED0F18}" type="datetimeFigureOut">
              <a:rPr lang="en-US" smtClean="0"/>
              <a:pPr/>
              <a:t>9/5/2009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0570E-8B4B-44BF-84C7-1196ECED0F18}" type="datetimeFigureOut">
              <a:rPr lang="en-US" smtClean="0"/>
              <a:pPr/>
              <a:t>9/5/2009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0570E-8B4B-44BF-84C7-1196ECED0F18}" type="datetimeFigureOut">
              <a:rPr lang="en-US" smtClean="0"/>
              <a:pPr/>
              <a:t>9/5/2009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0570E-8B4B-44BF-84C7-1196ECED0F18}" type="datetimeFigureOut">
              <a:rPr lang="en-US" smtClean="0"/>
              <a:pPr/>
              <a:t>9/5/2009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D9C52-DD03-419D-9E15-C6FFE730D42B}" type="slidenum">
              <a:rPr lang="en-US" smtClean="0"/>
              <a:pPr/>
              <a:t>‹#›</a:t>
            </a:fld>
            <a:endParaRPr lang="en-US"/>
          </a:p>
        </p:txBody>
      </p:sp>
    </p:spTree>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0570E-8B4B-44BF-84C7-1196ECED0F18}" type="datetimeFigureOut">
              <a:rPr lang="en-US" smtClean="0"/>
              <a:pPr/>
              <a:t>9/5/2009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D9C52-DD03-419D-9E15-C6FFE730D4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reference.com/browse/wiki/Isaac" TargetMode="External"/><Relationship Id="rId2" Type="http://schemas.openxmlformats.org/officeDocument/2006/relationships/hyperlink" Target="http://www.reference.com/browse/wiki/Abraham" TargetMode="External"/><Relationship Id="rId1" Type="http://schemas.openxmlformats.org/officeDocument/2006/relationships/slideLayout" Target="../slideLayouts/slideLayout7.xml"/><Relationship Id="rId4" Type="http://schemas.openxmlformats.org/officeDocument/2006/relationships/hyperlink" Target="http://www.reference.com/browse/wiki/Jacob"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ww.reference.com/browse/wiki/Resurrection"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hyperlink" Target="http://www.reference.com/browse/wiki/Kedusha"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hyperlink" Target="file:///C:\Users\Owner\AppData\Local\Temp\seven.html" TargetMode="External"/><Relationship Id="rId7" Type="http://schemas.openxmlformats.org/officeDocument/2006/relationships/hyperlink" Target="file:///C:\Users\Owner\AppData\Local\Temp\toldot.html" TargetMode="External"/><Relationship Id="rId2" Type="http://schemas.openxmlformats.org/officeDocument/2006/relationships/hyperlink" Target="file:///C:\Users\Owner\AppData\Local\Temp\gen-jew.html" TargetMode="External"/><Relationship Id="rId1" Type="http://schemas.openxmlformats.org/officeDocument/2006/relationships/slideLayout" Target="../slideLayouts/slideLayout7.xml"/><Relationship Id="rId6" Type="http://schemas.openxmlformats.org/officeDocument/2006/relationships/hyperlink" Target="file:///C:\Users\Owner\AppData\Local\Temp\five.html" TargetMode="External"/><Relationship Id="rId5" Type="http://schemas.openxmlformats.org/officeDocument/2006/relationships/hyperlink" Target="file:///C:\Users\Owner\AppData\Local\Temp\kippur.html" TargetMode="External"/><Relationship Id="rId4" Type="http://schemas.openxmlformats.org/officeDocument/2006/relationships/hyperlink" Target="file:///C:\Users\Owner\AppData\Local\Temp\sabbath.html" TargetMode="External"/></Relationships>
</file>

<file path=ppt/slides/_rels/slide1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hyperlink" Target="http://www.betemunah.org/fire.html" TargetMode="External"/><Relationship Id="rId2" Type="http://schemas.openxmlformats.org/officeDocument/2006/relationships/hyperlink" Target="http://www.betemunah.org/prayer.html" TargetMode="External"/><Relationship Id="rId1" Type="http://schemas.openxmlformats.org/officeDocument/2006/relationships/slideLayout" Target="../slideLayouts/slideLayout7.xml"/><Relationship Id="rId4" Type="http://schemas.openxmlformats.org/officeDocument/2006/relationships/hyperlink" Target="http://www.betemunah.org/heaven.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hyperlink" Target="http://www.betemunah.org/priests.html" TargetMode="External"/><Relationship Id="rId2" Type="http://schemas.openxmlformats.org/officeDocument/2006/relationships/hyperlink" Target="http://www.betemunah.org/orallaw.html" TargetMode="Externa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hyperlink" Target="http://www.betemunah.org/temple.html" TargetMode="Externa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hyperlink" Target="http://www.templeinstitute.org/"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labaster-box.org/"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hyperlink" Target="http://www.alabaster-box.org/"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hyperlink" Target="http://www.alabaster-box.org/"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NUL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hyperlink" Target="http://www.alabaster-box.org/"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betemunah.org/temple.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reference.com/browse/wiki/Ezekiel" TargetMode="External"/><Relationship Id="rId2" Type="http://schemas.openxmlformats.org/officeDocument/2006/relationships/hyperlink" Target="http://www.reference.com/browse/wiki/Ange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www.siddur.org/transliterations/SatAM/12shacharit_amidah.ph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reference.com/browse/wiki/Land_of_Israel"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www.google.com/search?hl=en&amp;client=firefox-a&amp;channel=s&amp;rls=org.mozilla:en-US:official&amp;tbo=1&amp;tbs=tl:1&amp;q=great%20assembly&amp;ei=168eSqefIY6Jtgeo2OHsAw&amp;sa=X&amp;oi=toolbelt_timeline_result&amp;resnum=1&amp;ct=timeline-snippet&amp;cd=2" TargetMode="External"/><Relationship Id="rId2" Type="http://schemas.openxmlformats.org/officeDocument/2006/relationships/hyperlink" Target="http://www.google.com/search?hl=en&amp;client=firefox-a&amp;channel=s&amp;rls=org.mozilla:en-US:official&amp;tbo=1&amp;tbs=tl:1&amp;q=amidah%20prayer&amp;ei=168eSqefIY6Jtgeo2OHsAw&amp;sa=X&amp;oi=toolbelt_timeline_result&amp;resnum=1&amp;ct=timeline-snippet&amp;cd=1" TargetMode="External"/><Relationship Id="rId1" Type="http://schemas.openxmlformats.org/officeDocument/2006/relationships/slideLayout" Target="../slideLayouts/slideLayout7.xml"/><Relationship Id="rId5" Type="http://schemas.openxmlformats.org/officeDocument/2006/relationships/hyperlink" Target="http://www.google.com/search?hl=en&amp;client=firefox-a&amp;channel=s&amp;rls=org.mozilla:en-US:official&amp;tbo=1&amp;tbs=tl:1&amp;q=great%20assembly&amp;ei=168eSqefIY6Jtgeo2OHsAw&amp;sa=X&amp;oi=toolbelt_timeline_result&amp;resnum=1&amp;ct=timeline-snippet&amp;cd=4" TargetMode="External"/><Relationship Id="rId4" Type="http://schemas.openxmlformats.org/officeDocument/2006/relationships/hyperlink" Target="http://www.google.com/search?hl=en&amp;client=firefox-a&amp;channel=s&amp;rls=org.mozilla:en-US:official&amp;tbo=1&amp;tbs=tl:1&amp;q=amidah%20prayer&amp;ei=168eSqefIY6Jtgeo2OHsAw&amp;sa=X&amp;oi=toolbelt_timeline_result&amp;resnum=1&amp;ct=timeline-snippet&amp;cd=3"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www.reference.com/browse/wiki/Korban" TargetMode="External"/><Relationship Id="rId2" Type="http://schemas.openxmlformats.org/officeDocument/2006/relationships/hyperlink" Target="http://www.reference.com/go/http:/wikipedia.org/wiki/Jewish_services" TargetMode="External"/><Relationship Id="rId1" Type="http://schemas.openxmlformats.org/officeDocument/2006/relationships/slideLayout" Target="../slideLayouts/slideLayout7.xml"/><Relationship Id="rId6" Type="http://schemas.openxmlformats.org/officeDocument/2006/relationships/hyperlink" Target="http://www.reference.com/browse/wiki/Hosea" TargetMode="External"/><Relationship Id="rId5" Type="http://schemas.openxmlformats.org/officeDocument/2006/relationships/hyperlink" Target="http://www.reference.com/browse/wiki/Council_of_Jamnia" TargetMode="External"/><Relationship Id="rId4" Type="http://schemas.openxmlformats.org/officeDocument/2006/relationships/hyperlink" Target="http://www.reference.com/browse/wiki/Temple_in_Jerusalem"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www.reference.com/browse/wiki/Altar" TargetMode="Externa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http://www.reference.com/browse/wiki/Babylonian_Talmud"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reference.com/browse/wiki/Psalms"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047999"/>
          </a:xfrm>
          <a:solidFill>
            <a:srgbClr val="92D050"/>
          </a:solidFill>
        </p:spPr>
        <p:txBody>
          <a:bodyPr>
            <a:noAutofit/>
          </a:bodyPr>
          <a:lstStyle/>
          <a:p>
            <a:r>
              <a:rPr lang="en-US" sz="11500" dirty="0" smtClean="0"/>
              <a:t>THE AMIDAH</a:t>
            </a:r>
            <a:endParaRPr lang="en-US" sz="11500" dirty="0"/>
          </a:p>
        </p:txBody>
      </p:sp>
      <p:sp>
        <p:nvSpPr>
          <p:cNvPr id="3" name="Subtitle 2"/>
          <p:cNvSpPr>
            <a:spLocks noGrp="1"/>
          </p:cNvSpPr>
          <p:nvPr>
            <p:ph type="subTitle" idx="1"/>
          </p:nvPr>
        </p:nvSpPr>
        <p:spPr>
          <a:xfrm>
            <a:off x="685800" y="3886200"/>
            <a:ext cx="7696200" cy="1752600"/>
          </a:xfrm>
          <a:solidFill>
            <a:srgbClr val="92D050"/>
          </a:solidFill>
        </p:spPr>
        <p:txBody>
          <a:bodyPr>
            <a:normAutofit/>
          </a:bodyPr>
          <a:lstStyle/>
          <a:p>
            <a:r>
              <a:rPr lang="en-US" sz="4400" b="1" dirty="0" smtClean="0">
                <a:solidFill>
                  <a:schemeClr val="tx1"/>
                </a:solidFill>
              </a:rPr>
              <a:t>THE PROTOCOL OF OUR KING</a:t>
            </a:r>
            <a:endParaRPr lang="en-US" sz="4400" b="1"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14400"/>
            <a:ext cx="8458200" cy="5334000"/>
          </a:xfrm>
          <a:solidFill>
            <a:srgbClr val="92D050"/>
          </a:solidFill>
        </p:spPr>
        <p:txBody>
          <a:bodyPr>
            <a:normAutofit fontScale="92500"/>
          </a:bodyPr>
          <a:lstStyle/>
          <a:p>
            <a:pPr>
              <a:buNone/>
            </a:pPr>
            <a:r>
              <a:rPr lang="en-US" dirty="0" smtClean="0"/>
              <a:t>	</a:t>
            </a:r>
            <a:r>
              <a:rPr lang="en-US" sz="4800" b="1" dirty="0" smtClean="0"/>
              <a:t>Western Christians all too often have the attitude of </a:t>
            </a:r>
            <a:r>
              <a:rPr lang="en-US" sz="4800" b="1" dirty="0" err="1" smtClean="0"/>
              <a:t>Elohim</a:t>
            </a:r>
            <a:r>
              <a:rPr lang="en-US" sz="4800" b="1" dirty="0" smtClean="0"/>
              <a:t> as “</a:t>
            </a:r>
            <a:r>
              <a:rPr lang="en-US" sz="4800" b="1" dirty="0" err="1" smtClean="0"/>
              <a:t>Elohim</a:t>
            </a:r>
            <a:r>
              <a:rPr lang="en-US" sz="4800" b="1" dirty="0" smtClean="0"/>
              <a:t> is my buddy” mentality.  </a:t>
            </a:r>
          </a:p>
          <a:p>
            <a:pPr>
              <a:buNone/>
            </a:pPr>
            <a:r>
              <a:rPr lang="en-US" sz="4800" b="1" dirty="0" smtClean="0"/>
              <a:t>	Yes, He is our great Friend, but He is also our King, the Holy One, and we must treat Him with the proper respect.</a:t>
            </a:r>
            <a:endParaRPr lang="en-US" sz="4800" b="1" dirty="0"/>
          </a:p>
        </p:txBody>
      </p:sp>
    </p:spTree>
  </p:cSld>
  <p:clrMapOvr>
    <a:masterClrMapping/>
  </p:clrMapOvr>
  <p:transition spd="med">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b="1" dirty="0" smtClean="0"/>
              <a:t/>
            </a:r>
            <a:br>
              <a:rPr lang="en-US" b="1" dirty="0" smtClean="0"/>
            </a:br>
            <a:r>
              <a:rPr lang="en-US" sz="4000" b="1" dirty="0" smtClean="0"/>
              <a:t>The nineteen blessings are as follows:</a:t>
            </a:r>
            <a:br>
              <a:rPr lang="en-US" sz="4000" b="1" dirty="0" smtClean="0"/>
            </a:br>
            <a:endParaRPr lang="en-US" sz="4000" dirty="0"/>
          </a:p>
        </p:txBody>
      </p:sp>
      <p:sp>
        <p:nvSpPr>
          <p:cNvPr id="3" name="Content Placeholder 2"/>
          <p:cNvSpPr>
            <a:spLocks noGrp="1"/>
          </p:cNvSpPr>
          <p:nvPr>
            <p:ph idx="1"/>
          </p:nvPr>
        </p:nvSpPr>
        <p:spPr>
          <a:solidFill>
            <a:srgbClr val="92D050"/>
          </a:solidFill>
        </p:spPr>
        <p:txBody>
          <a:bodyPr>
            <a:normAutofit/>
          </a:bodyPr>
          <a:lstStyle/>
          <a:p>
            <a:pPr algn="ctr">
              <a:buNone/>
            </a:pPr>
            <a:r>
              <a:rPr lang="en-US" sz="4000" b="1" dirty="0" smtClean="0"/>
              <a:t> Psalms 51:15 </a:t>
            </a:r>
          </a:p>
          <a:p>
            <a:pPr algn="ctr">
              <a:buNone/>
            </a:pPr>
            <a:r>
              <a:rPr lang="en-US" sz="4000" b="1" dirty="0"/>
              <a:t>	</a:t>
            </a:r>
            <a:r>
              <a:rPr lang="en-US" sz="4000" b="1" dirty="0" smtClean="0"/>
              <a:t>O YHVH, open thou my lips; and my mouth shall show forth thy praise.</a:t>
            </a:r>
          </a:p>
          <a:p>
            <a:pPr algn="ctr">
              <a:buNone/>
            </a:pPr>
            <a:endParaRPr lang="en-US" sz="4000" b="1" dirty="0"/>
          </a:p>
          <a:p>
            <a:pPr algn="ctr">
              <a:buNone/>
            </a:pPr>
            <a:r>
              <a:rPr lang="en-US" sz="4000" b="1" i="1" dirty="0" smtClean="0">
                <a:solidFill>
                  <a:srgbClr val="FF0000"/>
                </a:solidFill>
              </a:rPr>
              <a:t>A-do-</a:t>
            </a:r>
            <a:r>
              <a:rPr lang="en-US" sz="4000" b="1" i="1" dirty="0" err="1" smtClean="0">
                <a:solidFill>
                  <a:srgbClr val="FF0000"/>
                </a:solidFill>
              </a:rPr>
              <a:t>nai</a:t>
            </a:r>
            <a:r>
              <a:rPr lang="en-US" sz="4000" b="1" i="1" dirty="0" smtClean="0">
                <a:solidFill>
                  <a:srgbClr val="FF0000"/>
                </a:solidFill>
              </a:rPr>
              <a:t> </a:t>
            </a:r>
            <a:r>
              <a:rPr lang="en-US" sz="4000" b="1" i="1" dirty="0" err="1" smtClean="0">
                <a:solidFill>
                  <a:srgbClr val="FF0000"/>
                </a:solidFill>
              </a:rPr>
              <a:t>s'fa</a:t>
            </a:r>
            <a:r>
              <a:rPr lang="en-US" sz="4000" b="1" i="1" dirty="0" smtClean="0">
                <a:solidFill>
                  <a:srgbClr val="FF0000"/>
                </a:solidFill>
              </a:rPr>
              <a:t>-tai </a:t>
            </a:r>
            <a:r>
              <a:rPr lang="en-US" sz="4000" b="1" i="1" dirty="0" err="1" smtClean="0">
                <a:solidFill>
                  <a:srgbClr val="FF0000"/>
                </a:solidFill>
              </a:rPr>
              <a:t>tif-tach</a:t>
            </a:r>
            <a:r>
              <a:rPr lang="en-US" sz="4000" b="1" i="1" dirty="0" smtClean="0">
                <a:solidFill>
                  <a:srgbClr val="FF0000"/>
                </a:solidFill>
              </a:rPr>
              <a:t>, u-</a:t>
            </a:r>
            <a:r>
              <a:rPr lang="en-US" sz="4000" b="1" i="1" dirty="0" err="1" smtClean="0">
                <a:solidFill>
                  <a:srgbClr val="FF0000"/>
                </a:solidFill>
              </a:rPr>
              <a:t>fi</a:t>
            </a:r>
            <a:r>
              <a:rPr lang="en-US" sz="4000" b="1" i="1" dirty="0" smtClean="0">
                <a:solidFill>
                  <a:srgbClr val="FF0000"/>
                </a:solidFill>
              </a:rPr>
              <a:t> </a:t>
            </a:r>
            <a:r>
              <a:rPr lang="en-US" sz="4000" b="1" i="1" dirty="0" err="1" smtClean="0">
                <a:solidFill>
                  <a:srgbClr val="FF0000"/>
                </a:solidFill>
              </a:rPr>
              <a:t>ya-gid</a:t>
            </a:r>
            <a:r>
              <a:rPr lang="en-US" sz="4000" b="1" i="1" dirty="0" smtClean="0">
                <a:solidFill>
                  <a:srgbClr val="FF0000"/>
                </a:solidFill>
              </a:rPr>
              <a:t> </a:t>
            </a:r>
            <a:r>
              <a:rPr lang="en-US" sz="4000" b="1" i="1" dirty="0" err="1" smtClean="0">
                <a:solidFill>
                  <a:srgbClr val="FF0000"/>
                </a:solidFill>
              </a:rPr>
              <a:t>t'hi</a:t>
            </a:r>
            <a:r>
              <a:rPr lang="en-US" sz="4000" b="1" i="1" dirty="0" smtClean="0">
                <a:solidFill>
                  <a:srgbClr val="FF0000"/>
                </a:solidFill>
              </a:rPr>
              <a:t>-la-</a:t>
            </a:r>
            <a:r>
              <a:rPr lang="en-US" sz="4000" b="1" i="1" u="sng" dirty="0" err="1" smtClean="0">
                <a:solidFill>
                  <a:srgbClr val="FF0000"/>
                </a:solidFill>
              </a:rPr>
              <a:t>te</a:t>
            </a:r>
            <a:r>
              <a:rPr lang="en-US" sz="4000" b="1" i="1" dirty="0" smtClean="0">
                <a:solidFill>
                  <a:srgbClr val="FF0000"/>
                </a:solidFill>
              </a:rPr>
              <a:t>-cha.</a:t>
            </a:r>
            <a:endParaRPr lang="en-US" sz="4000" b="1"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305800" cy="5943600"/>
          </a:xfrm>
          <a:solidFill>
            <a:srgbClr val="92D050"/>
          </a:solidFill>
        </p:spPr>
        <p:txBody>
          <a:bodyPr>
            <a:noAutofit/>
          </a:bodyPr>
          <a:lstStyle/>
          <a:p>
            <a:pPr lvl="0" algn="ctr">
              <a:buNone/>
            </a:pPr>
            <a:r>
              <a:rPr lang="en-US" sz="4800" b="1" dirty="0" smtClean="0"/>
              <a:t>1. </a:t>
            </a:r>
          </a:p>
          <a:p>
            <a:pPr lvl="0" algn="ctr">
              <a:buNone/>
            </a:pPr>
            <a:r>
              <a:rPr lang="en-US" sz="4800" b="1" dirty="0" smtClean="0"/>
              <a:t>	Known as </a:t>
            </a:r>
            <a:r>
              <a:rPr lang="en-US" sz="4800" b="1" i="1" dirty="0" err="1" smtClean="0"/>
              <a:t>Avot</a:t>
            </a:r>
            <a:r>
              <a:rPr lang="en-US" sz="4800" b="1" dirty="0" smtClean="0"/>
              <a:t> ("Ancestors") this prayer offers praise of </a:t>
            </a:r>
            <a:r>
              <a:rPr lang="en-US" sz="4800" b="1" dirty="0" err="1" smtClean="0"/>
              <a:t>Elohim</a:t>
            </a:r>
            <a:r>
              <a:rPr lang="en-US" sz="4800" b="1" dirty="0" smtClean="0"/>
              <a:t> as the </a:t>
            </a:r>
            <a:r>
              <a:rPr lang="en-US" sz="4800" b="1" dirty="0" err="1" smtClean="0"/>
              <a:t>Elohim</a:t>
            </a:r>
            <a:r>
              <a:rPr lang="en-US" sz="4800" b="1" dirty="0" smtClean="0"/>
              <a:t> of the Biblical patriarchs, "</a:t>
            </a:r>
            <a:r>
              <a:rPr lang="en-US" sz="4800" b="1" dirty="0" err="1" smtClean="0"/>
              <a:t>Elohim</a:t>
            </a:r>
            <a:r>
              <a:rPr lang="en-US" sz="4800" b="1" dirty="0" smtClean="0"/>
              <a:t> of </a:t>
            </a:r>
            <a:r>
              <a:rPr lang="en-US" sz="4800" b="1" dirty="0" err="1" smtClean="0">
                <a:hlinkClick r:id="rId2" tooltip="Abraham"/>
              </a:rPr>
              <a:t>Abraham</a:t>
            </a:r>
            <a:r>
              <a:rPr lang="en-US" sz="4800" b="1" dirty="0" err="1" smtClean="0"/>
              <a:t>,Elohim</a:t>
            </a:r>
            <a:r>
              <a:rPr lang="en-US" sz="4800" b="1" dirty="0" smtClean="0"/>
              <a:t> of </a:t>
            </a:r>
            <a:r>
              <a:rPr lang="en-US" sz="4800" b="1" dirty="0" smtClean="0">
                <a:hlinkClick r:id="rId3" tooltip="Isaac"/>
              </a:rPr>
              <a:t>Isaac</a:t>
            </a:r>
            <a:r>
              <a:rPr lang="en-US" sz="4800" b="1" dirty="0" smtClean="0"/>
              <a:t> </a:t>
            </a:r>
            <a:r>
              <a:rPr lang="en-US" sz="4800" b="1" dirty="0" err="1" smtClean="0"/>
              <a:t>andElohim</a:t>
            </a:r>
            <a:r>
              <a:rPr lang="en-US" sz="4800" b="1" dirty="0" smtClean="0"/>
              <a:t> of </a:t>
            </a:r>
            <a:r>
              <a:rPr lang="en-US" sz="4800" b="1" dirty="0" smtClean="0">
                <a:hlinkClick r:id="rId4" tooltip="Jacob"/>
              </a:rPr>
              <a:t>Jacob</a:t>
            </a:r>
            <a:r>
              <a:rPr lang="en-US" sz="4800" b="1" dirty="0" smtClean="0"/>
              <a:t>."</a:t>
            </a:r>
            <a:endParaRPr lang="en-US" sz="4400" b="1" dirty="0" smtClean="0"/>
          </a:p>
          <a:p>
            <a:pPr algn="ctr"/>
            <a:endParaRPr lang="en-US" sz="4800" dirty="0"/>
          </a:p>
        </p:txBody>
      </p:sp>
    </p:spTree>
  </p:cSld>
  <p:clrMapOvr>
    <a:masterClrMapping/>
  </p:clrMapOvr>
  <p:transition spd="med">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a:t>
            </a:r>
            <a:endParaRPr lang="en-US" b="1" dirty="0"/>
          </a:p>
        </p:txBody>
      </p:sp>
      <p:sp>
        <p:nvSpPr>
          <p:cNvPr id="3" name="Content Placeholder 2"/>
          <p:cNvSpPr>
            <a:spLocks noGrp="1"/>
          </p:cNvSpPr>
          <p:nvPr>
            <p:ph idx="1"/>
          </p:nvPr>
        </p:nvSpPr>
        <p:spPr>
          <a:xfrm>
            <a:off x="0" y="381000"/>
            <a:ext cx="4038600" cy="6477000"/>
          </a:xfrm>
          <a:solidFill>
            <a:srgbClr val="92D050"/>
          </a:solidFill>
        </p:spPr>
        <p:txBody>
          <a:bodyPr>
            <a:noAutofit/>
          </a:bodyPr>
          <a:lstStyle/>
          <a:p>
            <a:pPr lvl="0">
              <a:buNone/>
            </a:pPr>
            <a:r>
              <a:rPr lang="en-US" sz="1600" b="1" dirty="0" smtClean="0"/>
              <a:t> </a:t>
            </a:r>
            <a:endParaRPr lang="en-US" sz="1400" b="1" dirty="0"/>
          </a:p>
          <a:p>
            <a:pPr algn="ctr">
              <a:buNone/>
            </a:pPr>
            <a:r>
              <a:rPr lang="en-US" sz="1800" b="1" dirty="0" smtClean="0"/>
              <a:t>1. AVOT </a:t>
            </a:r>
          </a:p>
          <a:p>
            <a:pPr>
              <a:buNone/>
            </a:pPr>
            <a:r>
              <a:rPr lang="en-US" sz="1800" b="1" i="1" dirty="0" smtClean="0"/>
              <a:t>	</a:t>
            </a:r>
            <a:r>
              <a:rPr lang="en-US" sz="1800" b="1" i="1" dirty="0" err="1" smtClean="0"/>
              <a:t>Ba-ruch</a:t>
            </a:r>
            <a:r>
              <a:rPr lang="en-US" sz="1800" b="1" i="1" dirty="0" smtClean="0"/>
              <a:t> a-</a:t>
            </a:r>
            <a:r>
              <a:rPr lang="en-US" sz="1800" b="1" i="1" dirty="0" err="1" smtClean="0"/>
              <a:t>tah</a:t>
            </a:r>
            <a:r>
              <a:rPr lang="en-US" sz="1800" b="1" i="1" dirty="0" smtClean="0"/>
              <a:t> A-do-</a:t>
            </a:r>
            <a:r>
              <a:rPr lang="en-US" sz="1800" b="1" i="1" dirty="0" err="1" smtClean="0"/>
              <a:t>nai</a:t>
            </a:r>
            <a:r>
              <a:rPr lang="en-US" sz="1800" b="1" i="1" dirty="0" smtClean="0"/>
              <a:t>,      </a:t>
            </a:r>
            <a:r>
              <a:rPr lang="en-US" sz="1800" b="1" dirty="0" smtClean="0"/>
              <a:t>Bend knees on "</a:t>
            </a:r>
            <a:r>
              <a:rPr lang="en-US" sz="1800" b="1" i="1" dirty="0" err="1" smtClean="0"/>
              <a:t>ba-ruch</a:t>
            </a:r>
            <a:r>
              <a:rPr lang="en-US" sz="1800" b="1" dirty="0" smtClean="0"/>
              <a:t>", bow on "</a:t>
            </a:r>
            <a:r>
              <a:rPr lang="en-US" sz="1800" b="1" i="1" dirty="0" smtClean="0"/>
              <a:t>a-</a:t>
            </a:r>
            <a:r>
              <a:rPr lang="en-US" sz="1800" b="1" i="1" dirty="0" err="1" smtClean="0"/>
              <a:t>tah</a:t>
            </a:r>
            <a:r>
              <a:rPr lang="en-US" sz="1800" b="1" dirty="0" smtClean="0"/>
              <a:t>", straighten at "</a:t>
            </a:r>
            <a:r>
              <a:rPr lang="en-US" sz="1800" b="1" i="1" dirty="0" smtClean="0"/>
              <a:t>A-do-</a:t>
            </a:r>
            <a:r>
              <a:rPr lang="en-US" sz="1800" b="1" i="1" dirty="0" err="1" smtClean="0"/>
              <a:t>nai</a:t>
            </a:r>
            <a:r>
              <a:rPr lang="en-US" sz="1800" b="1" dirty="0" smtClean="0"/>
              <a:t>".</a:t>
            </a:r>
            <a:r>
              <a:rPr lang="en-US" sz="1800" b="1" i="1" dirty="0" smtClean="0"/>
              <a:t/>
            </a:r>
            <a:br>
              <a:rPr lang="en-US" sz="1800" b="1" i="1" dirty="0" smtClean="0"/>
            </a:br>
            <a:r>
              <a:rPr lang="en-US" sz="1800" b="1" i="1" dirty="0" smtClean="0"/>
              <a:t>E-lo-</a:t>
            </a:r>
            <a:r>
              <a:rPr lang="en-US" sz="1800" b="1" i="1" u="sng" dirty="0" err="1" smtClean="0"/>
              <a:t>hei</a:t>
            </a:r>
            <a:r>
              <a:rPr lang="en-US" sz="1800" b="1" i="1" dirty="0" smtClean="0"/>
              <a:t>-nu, </a:t>
            </a:r>
            <a:r>
              <a:rPr lang="en-US" sz="1800" b="1" i="1" dirty="0" err="1" smtClean="0"/>
              <a:t>Vei</a:t>
            </a:r>
            <a:r>
              <a:rPr lang="en-US" sz="1800" b="1" i="1" dirty="0" smtClean="0"/>
              <a:t>-lo-</a:t>
            </a:r>
            <a:r>
              <a:rPr lang="en-US" sz="1800" b="1" i="1" dirty="0" err="1" smtClean="0"/>
              <a:t>hei</a:t>
            </a:r>
            <a:r>
              <a:rPr lang="en-US" sz="1800" b="1" i="1" dirty="0" smtClean="0"/>
              <a:t> a-</a:t>
            </a:r>
            <a:r>
              <a:rPr lang="en-US" sz="1800" b="1" i="1" dirty="0" err="1" smtClean="0"/>
              <a:t>vo</a:t>
            </a:r>
            <a:r>
              <a:rPr lang="en-US" sz="1800" b="1" i="1" dirty="0" smtClean="0"/>
              <a:t>-</a:t>
            </a:r>
            <a:r>
              <a:rPr lang="en-US" sz="1800" b="1" i="1" u="sng" dirty="0" err="1" smtClean="0"/>
              <a:t>tei</a:t>
            </a:r>
            <a:r>
              <a:rPr lang="en-US" sz="1800" b="1" i="1" dirty="0" smtClean="0"/>
              <a:t>-nu, </a:t>
            </a:r>
            <a:br>
              <a:rPr lang="en-US" sz="1800" b="1" i="1" dirty="0" smtClean="0"/>
            </a:br>
            <a:r>
              <a:rPr lang="en-US" sz="1800" b="1" i="1" dirty="0" smtClean="0"/>
              <a:t>E-lo-</a:t>
            </a:r>
            <a:r>
              <a:rPr lang="en-US" sz="1800" b="1" i="1" dirty="0" err="1" smtClean="0"/>
              <a:t>hei</a:t>
            </a:r>
            <a:r>
              <a:rPr lang="en-US" sz="1800" b="1" i="1" dirty="0" smtClean="0"/>
              <a:t> Av-</a:t>
            </a:r>
            <a:r>
              <a:rPr lang="en-US" sz="1800" b="1" i="1" dirty="0" err="1" smtClean="0"/>
              <a:t>ra</a:t>
            </a:r>
            <a:r>
              <a:rPr lang="en-US" sz="1800" b="1" i="1" dirty="0" smtClean="0"/>
              <a:t>-ham, E-lo-</a:t>
            </a:r>
            <a:r>
              <a:rPr lang="en-US" sz="1800" b="1" i="1" dirty="0" err="1" smtClean="0"/>
              <a:t>hei</a:t>
            </a:r>
            <a:r>
              <a:rPr lang="en-US" sz="1800" b="1" i="1" dirty="0" smtClean="0"/>
              <a:t> </a:t>
            </a:r>
            <a:r>
              <a:rPr lang="en-US" sz="1800" b="1" i="1" dirty="0" err="1" smtClean="0"/>
              <a:t>Yitz-chak</a:t>
            </a:r>
            <a:r>
              <a:rPr lang="en-US" sz="1800" b="1" i="1" dirty="0" smtClean="0"/>
              <a:t>, </a:t>
            </a:r>
            <a:r>
              <a:rPr lang="en-US" sz="1800" b="1" i="1" dirty="0" err="1" smtClean="0"/>
              <a:t>Vei</a:t>
            </a:r>
            <a:r>
              <a:rPr lang="en-US" sz="1800" b="1" i="1" dirty="0" smtClean="0"/>
              <a:t>-lo-</a:t>
            </a:r>
            <a:r>
              <a:rPr lang="en-US" sz="1800" b="1" i="1" dirty="0" err="1" smtClean="0"/>
              <a:t>hei</a:t>
            </a:r>
            <a:r>
              <a:rPr lang="en-US" sz="1800" b="1" i="1" dirty="0" smtClean="0"/>
              <a:t> </a:t>
            </a:r>
            <a:r>
              <a:rPr lang="en-US" sz="1800" b="1" i="1" dirty="0" err="1" smtClean="0"/>
              <a:t>Ya</a:t>
            </a:r>
            <a:r>
              <a:rPr lang="en-US" sz="1800" b="1" i="1" dirty="0" smtClean="0"/>
              <a:t>-a-</a:t>
            </a:r>
            <a:r>
              <a:rPr lang="en-US" sz="1800" b="1" i="1" dirty="0" err="1" smtClean="0"/>
              <a:t>kov</a:t>
            </a:r>
            <a:r>
              <a:rPr lang="en-US" sz="1800" b="1" i="1" dirty="0" smtClean="0"/>
              <a:t>, </a:t>
            </a:r>
            <a:br>
              <a:rPr lang="en-US" sz="1800" b="1" i="1" dirty="0" smtClean="0"/>
            </a:br>
            <a:r>
              <a:rPr lang="en-US" sz="1800" b="1" i="1" dirty="0" smtClean="0"/>
              <a:t>Ha-</a:t>
            </a:r>
            <a:r>
              <a:rPr lang="en-US" sz="1800" b="1" i="1" dirty="0" err="1" smtClean="0"/>
              <a:t>eil</a:t>
            </a:r>
            <a:r>
              <a:rPr lang="en-US" sz="1800" b="1" i="1" dirty="0" smtClean="0"/>
              <a:t> Ha-</a:t>
            </a:r>
            <a:r>
              <a:rPr lang="en-US" sz="1800" b="1" i="1" dirty="0" err="1" smtClean="0"/>
              <a:t>Ga</a:t>
            </a:r>
            <a:r>
              <a:rPr lang="en-US" sz="1800" b="1" i="1" dirty="0" smtClean="0"/>
              <a:t>-</a:t>
            </a:r>
            <a:r>
              <a:rPr lang="en-US" sz="1800" b="1" i="1" dirty="0" err="1" smtClean="0"/>
              <a:t>dol</a:t>
            </a:r>
            <a:r>
              <a:rPr lang="en-US" sz="1800" b="1" i="1" dirty="0" smtClean="0"/>
              <a:t> Ha-</a:t>
            </a:r>
            <a:r>
              <a:rPr lang="en-US" sz="1800" b="1" i="1" dirty="0" err="1" smtClean="0"/>
              <a:t>Gi</a:t>
            </a:r>
            <a:r>
              <a:rPr lang="en-US" sz="1800" b="1" i="1" dirty="0" smtClean="0"/>
              <a:t>-</a:t>
            </a:r>
            <a:r>
              <a:rPr lang="en-US" sz="1800" b="1" i="1" dirty="0" err="1" smtClean="0"/>
              <a:t>bor</a:t>
            </a:r>
            <a:r>
              <a:rPr lang="en-US" sz="1800" b="1" i="1" dirty="0" smtClean="0"/>
              <a:t> </a:t>
            </a:r>
            <a:r>
              <a:rPr lang="en-US" sz="1800" b="1" i="1" dirty="0" err="1" smtClean="0"/>
              <a:t>v'Ha</a:t>
            </a:r>
            <a:r>
              <a:rPr lang="en-US" sz="1800" b="1" i="1" dirty="0" smtClean="0"/>
              <a:t>-No-rah </a:t>
            </a:r>
            <a:r>
              <a:rPr lang="en-US" sz="1800" b="1" i="1" dirty="0" err="1" smtClean="0"/>
              <a:t>Eil</a:t>
            </a:r>
            <a:r>
              <a:rPr lang="en-US" sz="1800" b="1" i="1" dirty="0" smtClean="0"/>
              <a:t> </a:t>
            </a:r>
            <a:r>
              <a:rPr lang="en-US" sz="1800" b="1" i="1" dirty="0" err="1" smtClean="0"/>
              <a:t>Eil</a:t>
            </a:r>
            <a:r>
              <a:rPr lang="en-US" sz="1800" b="1" i="1" dirty="0" smtClean="0"/>
              <a:t>-yon, </a:t>
            </a:r>
            <a:br>
              <a:rPr lang="en-US" sz="1800" b="1" i="1" dirty="0" smtClean="0"/>
            </a:br>
            <a:r>
              <a:rPr lang="en-US" sz="1800" b="1" i="1" dirty="0" smtClean="0"/>
              <a:t>go-</a:t>
            </a:r>
            <a:r>
              <a:rPr lang="en-US" sz="1800" b="1" i="1" dirty="0" err="1" smtClean="0"/>
              <a:t>meil</a:t>
            </a:r>
            <a:r>
              <a:rPr lang="en-US" sz="1800" b="1" i="1" dirty="0" smtClean="0"/>
              <a:t> cha-</a:t>
            </a:r>
            <a:r>
              <a:rPr lang="en-US" sz="1800" b="1" i="1" dirty="0" err="1" smtClean="0"/>
              <a:t>sa</a:t>
            </a:r>
            <a:r>
              <a:rPr lang="en-US" sz="1800" b="1" i="1" dirty="0" smtClean="0"/>
              <a:t>-dim to-vim </a:t>
            </a:r>
            <a:br>
              <a:rPr lang="en-US" sz="1800" b="1" i="1" dirty="0" smtClean="0"/>
            </a:br>
            <a:r>
              <a:rPr lang="en-US" sz="1800" b="1" i="1" dirty="0" err="1" smtClean="0"/>
              <a:t>v'ko-nei</a:t>
            </a:r>
            <a:r>
              <a:rPr lang="en-US" sz="1800" b="1" i="1" dirty="0" smtClean="0"/>
              <a:t> ha-</a:t>
            </a:r>
            <a:r>
              <a:rPr lang="en-US" sz="1800" b="1" i="1" dirty="0" err="1" smtClean="0"/>
              <a:t>kol</a:t>
            </a:r>
            <a:r>
              <a:rPr lang="en-US" sz="1800" b="1" i="1" dirty="0" smtClean="0"/>
              <a:t> </a:t>
            </a:r>
            <a:br>
              <a:rPr lang="en-US" sz="1800" b="1" i="1" dirty="0" smtClean="0"/>
            </a:br>
            <a:r>
              <a:rPr lang="en-US" sz="1800" b="1" i="1" dirty="0" err="1" smtClean="0"/>
              <a:t>v'zo-cheir</a:t>
            </a:r>
            <a:r>
              <a:rPr lang="en-US" sz="1800" b="1" i="1" dirty="0" smtClean="0"/>
              <a:t> </a:t>
            </a:r>
            <a:r>
              <a:rPr lang="en-US" sz="1800" b="1" i="1" dirty="0" err="1" smtClean="0"/>
              <a:t>chas-dei</a:t>
            </a:r>
            <a:r>
              <a:rPr lang="en-US" sz="1800" b="1" i="1" dirty="0" smtClean="0"/>
              <a:t> a-</a:t>
            </a:r>
            <a:r>
              <a:rPr lang="en-US" sz="1800" b="1" i="1" dirty="0" err="1" smtClean="0"/>
              <a:t>vot</a:t>
            </a:r>
            <a:r>
              <a:rPr lang="en-US" sz="1800" b="1" i="1" dirty="0" smtClean="0"/>
              <a:t> </a:t>
            </a:r>
            <a:br>
              <a:rPr lang="en-US" sz="1800" b="1" i="1" dirty="0" smtClean="0"/>
            </a:br>
            <a:r>
              <a:rPr lang="en-US" sz="1800" b="1" i="1" dirty="0" err="1" smtClean="0"/>
              <a:t>u'mei</a:t>
            </a:r>
            <a:r>
              <a:rPr lang="en-US" sz="1800" b="1" i="1" dirty="0" smtClean="0"/>
              <a:t>-vi go-</a:t>
            </a:r>
            <a:r>
              <a:rPr lang="en-US" sz="1800" b="1" i="1" dirty="0" err="1" smtClean="0"/>
              <a:t>eil</a:t>
            </a:r>
            <a:r>
              <a:rPr lang="en-US" sz="1800" b="1" i="1" dirty="0" smtClean="0"/>
              <a:t> </a:t>
            </a:r>
            <a:r>
              <a:rPr lang="en-US" sz="1800" b="1" i="1" dirty="0" err="1" smtClean="0"/>
              <a:t>liv-nei</a:t>
            </a:r>
            <a:r>
              <a:rPr lang="en-US" sz="1800" b="1" i="1" dirty="0" smtClean="0"/>
              <a:t> </a:t>
            </a:r>
            <a:r>
              <a:rPr lang="en-US" sz="1800" b="1" i="1" dirty="0" err="1" smtClean="0"/>
              <a:t>v'nei</a:t>
            </a:r>
            <a:r>
              <a:rPr lang="en-US" sz="1800" b="1" i="1" dirty="0" smtClean="0"/>
              <a:t>-hem </a:t>
            </a:r>
            <a:br>
              <a:rPr lang="en-US" sz="1800" b="1" i="1" dirty="0" smtClean="0"/>
            </a:br>
            <a:r>
              <a:rPr lang="en-US" sz="1800" b="1" i="1" dirty="0" err="1" smtClean="0"/>
              <a:t>l'</a:t>
            </a:r>
            <a:r>
              <a:rPr lang="en-US" sz="1800" b="1" i="1" u="sng" dirty="0" err="1" smtClean="0"/>
              <a:t>ma</a:t>
            </a:r>
            <a:r>
              <a:rPr lang="en-US" sz="1800" b="1" i="1" dirty="0" smtClean="0"/>
              <a:t>-an </a:t>
            </a:r>
            <a:r>
              <a:rPr lang="en-US" sz="1800" b="1" i="1" dirty="0" err="1" smtClean="0"/>
              <a:t>sh'mo</a:t>
            </a:r>
            <a:r>
              <a:rPr lang="en-US" sz="1800" b="1" i="1" dirty="0" smtClean="0"/>
              <a:t> </a:t>
            </a:r>
            <a:r>
              <a:rPr lang="en-US" sz="1800" b="1" i="1" dirty="0" err="1" smtClean="0"/>
              <a:t>b'a</a:t>
            </a:r>
            <a:r>
              <a:rPr lang="en-US" sz="1800" b="1" i="1" dirty="0" smtClean="0"/>
              <a:t>-ha-</a:t>
            </a:r>
            <a:r>
              <a:rPr lang="en-US" sz="1800" b="1" i="1" dirty="0" err="1" smtClean="0"/>
              <a:t>vah</a:t>
            </a:r>
            <a:r>
              <a:rPr lang="en-US" sz="1800" b="1" i="1" dirty="0" smtClean="0"/>
              <a:t>, </a:t>
            </a:r>
            <a:br>
              <a:rPr lang="en-US" sz="1800" b="1" i="1" dirty="0" smtClean="0"/>
            </a:br>
            <a:r>
              <a:rPr lang="en-US" sz="1800" b="1" i="1" u="sng" dirty="0" smtClean="0"/>
              <a:t>Me</a:t>
            </a:r>
            <a:r>
              <a:rPr lang="en-US" sz="1800" b="1" i="1" dirty="0" smtClean="0"/>
              <a:t>-</a:t>
            </a:r>
            <a:r>
              <a:rPr lang="en-US" sz="1800" b="1" i="1" dirty="0" err="1" smtClean="0"/>
              <a:t>lech</a:t>
            </a:r>
            <a:r>
              <a:rPr lang="en-US" sz="1800" b="1" i="1" dirty="0" smtClean="0"/>
              <a:t> o-</a:t>
            </a:r>
            <a:r>
              <a:rPr lang="en-US" sz="1800" b="1" i="1" dirty="0" err="1" smtClean="0"/>
              <a:t>zeir</a:t>
            </a:r>
            <a:r>
              <a:rPr lang="en-US" sz="1800" b="1" i="1" dirty="0" smtClean="0"/>
              <a:t> </a:t>
            </a:r>
            <a:r>
              <a:rPr lang="en-US" sz="1800" b="1" i="1" dirty="0" err="1" smtClean="0"/>
              <a:t>u'mo</a:t>
            </a:r>
            <a:r>
              <a:rPr lang="en-US" sz="1800" b="1" i="1" dirty="0" smtClean="0"/>
              <a:t>-</a:t>
            </a:r>
            <a:r>
              <a:rPr lang="en-US" sz="1800" b="1" i="1" u="sng" dirty="0" err="1" smtClean="0"/>
              <a:t>shi</a:t>
            </a:r>
            <a:r>
              <a:rPr lang="en-US" sz="1800" b="1" i="1" dirty="0" smtClean="0"/>
              <a:t>-a u-ma-</a:t>
            </a:r>
            <a:r>
              <a:rPr lang="en-US" sz="1800" b="1" i="1" dirty="0" err="1" smtClean="0"/>
              <a:t>gein</a:t>
            </a:r>
            <a:r>
              <a:rPr lang="en-US" sz="1800" b="1" dirty="0" smtClean="0"/>
              <a:t> </a:t>
            </a:r>
          </a:p>
          <a:p>
            <a:pPr>
              <a:buNone/>
            </a:pPr>
            <a:r>
              <a:rPr lang="en-US" sz="1800" b="1" i="1" dirty="0" smtClean="0"/>
              <a:t>	</a:t>
            </a:r>
            <a:r>
              <a:rPr lang="en-US" sz="1800" b="1" i="1" dirty="0" err="1" smtClean="0"/>
              <a:t>Ba-ruch</a:t>
            </a:r>
            <a:r>
              <a:rPr lang="en-US" sz="1800" b="1" i="1" dirty="0" smtClean="0"/>
              <a:t> a-</a:t>
            </a:r>
            <a:r>
              <a:rPr lang="en-US" sz="1800" b="1" i="1" dirty="0" err="1" smtClean="0"/>
              <a:t>tah</a:t>
            </a:r>
            <a:r>
              <a:rPr lang="en-US" sz="1800" b="1" i="1" dirty="0" smtClean="0"/>
              <a:t> A-do-</a:t>
            </a:r>
            <a:r>
              <a:rPr lang="en-US" sz="1800" b="1" i="1" dirty="0" err="1" smtClean="0"/>
              <a:t>nai</a:t>
            </a:r>
            <a:r>
              <a:rPr lang="en-US" sz="1800" b="1" i="1" dirty="0" smtClean="0"/>
              <a:t>,      </a:t>
            </a:r>
            <a:r>
              <a:rPr lang="en-US" sz="1800" b="1" dirty="0" smtClean="0"/>
              <a:t> Bend knees on "</a:t>
            </a:r>
            <a:r>
              <a:rPr lang="en-US" sz="1800" b="1" i="1" dirty="0" err="1" smtClean="0"/>
              <a:t>ba-ruch</a:t>
            </a:r>
            <a:r>
              <a:rPr lang="en-US" sz="1800" b="1" dirty="0" smtClean="0"/>
              <a:t>", bow on "</a:t>
            </a:r>
            <a:r>
              <a:rPr lang="en-US" sz="1800" b="1" i="1" dirty="0" smtClean="0"/>
              <a:t>a-</a:t>
            </a:r>
            <a:r>
              <a:rPr lang="en-US" sz="1800" b="1" i="1" dirty="0" err="1" smtClean="0"/>
              <a:t>tah</a:t>
            </a:r>
            <a:r>
              <a:rPr lang="en-US" sz="1800" b="1" dirty="0" smtClean="0"/>
              <a:t>", straighten at "</a:t>
            </a:r>
            <a:r>
              <a:rPr lang="en-US" sz="1800" b="1" i="1" dirty="0" smtClean="0"/>
              <a:t>A-do-</a:t>
            </a:r>
            <a:r>
              <a:rPr lang="en-US" sz="1800" b="1" i="1" dirty="0" err="1" smtClean="0"/>
              <a:t>nai</a:t>
            </a:r>
            <a:r>
              <a:rPr lang="en-US" sz="1800" b="1" dirty="0" smtClean="0"/>
              <a:t>".  </a:t>
            </a:r>
            <a:r>
              <a:rPr lang="en-US" sz="1800" b="1" i="1" dirty="0" smtClean="0"/>
              <a:t/>
            </a:r>
            <a:br>
              <a:rPr lang="en-US" sz="1800" b="1" i="1" dirty="0" smtClean="0"/>
            </a:br>
            <a:r>
              <a:rPr lang="en-US" sz="1800" b="1" i="1" dirty="0" smtClean="0"/>
              <a:t>ma-</a:t>
            </a:r>
            <a:r>
              <a:rPr lang="en-US" sz="1800" b="1" i="1" dirty="0" err="1" smtClean="0"/>
              <a:t>gein</a:t>
            </a:r>
            <a:r>
              <a:rPr lang="en-US" sz="1800" b="1" i="1" dirty="0" smtClean="0"/>
              <a:t> Av-</a:t>
            </a:r>
            <a:r>
              <a:rPr lang="en-US" sz="1800" b="1" i="1" dirty="0" err="1" smtClean="0"/>
              <a:t>ra</a:t>
            </a:r>
            <a:r>
              <a:rPr lang="en-US" sz="1800" b="1" i="1" dirty="0" smtClean="0"/>
              <a:t>-ham</a:t>
            </a:r>
            <a:r>
              <a:rPr lang="en-US" sz="2800" b="1" i="1" dirty="0" smtClean="0"/>
              <a:t>.</a:t>
            </a:r>
            <a:endParaRPr lang="en-US" sz="2800" b="1" dirty="0" smtClean="0"/>
          </a:p>
          <a:p>
            <a:endParaRPr lang="en-US" sz="2400" dirty="0"/>
          </a:p>
        </p:txBody>
      </p:sp>
      <p:sp>
        <p:nvSpPr>
          <p:cNvPr id="4" name="Rectangle 3"/>
          <p:cNvSpPr/>
          <p:nvPr/>
        </p:nvSpPr>
        <p:spPr>
          <a:xfrm>
            <a:off x="4038600" y="457200"/>
            <a:ext cx="5105400" cy="5940088"/>
          </a:xfrm>
          <a:prstGeom prst="rect">
            <a:avLst/>
          </a:prstGeom>
        </p:spPr>
        <p:txBody>
          <a:bodyPr wrap="square">
            <a:spAutoFit/>
          </a:bodyPr>
          <a:lstStyle/>
          <a:p>
            <a:pPr lvl="0" algn="ctr" fontAlgn="base">
              <a:spcBef>
                <a:spcPct val="0"/>
              </a:spcBef>
              <a:spcAft>
                <a:spcPct val="0"/>
              </a:spcAft>
            </a:pPr>
            <a:r>
              <a:rPr kumimoji="0" lang="en-US" sz="2000" b="1" i="0" u="none" strike="noStrike" cap="none" normalizeH="0" baseline="0" dirty="0" smtClean="0">
                <a:ln>
                  <a:noFill/>
                </a:ln>
                <a:solidFill>
                  <a:schemeClr val="tx1"/>
                </a:solidFill>
                <a:effectLst/>
                <a:latin typeface="Arial" pitchFamily="34" charset="0"/>
                <a:cs typeface="Arial" pitchFamily="34" charset="0"/>
              </a:rPr>
              <a:t>Fathers</a:t>
            </a:r>
          </a:p>
          <a:p>
            <a:pPr lvl="0"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Arial" pitchFamily="34" charset="0"/>
                <a:cs typeface="Arial" pitchFamily="34" charset="0"/>
              </a:rPr>
              <a:t>Blessed art Thou, Lord our </a:t>
            </a:r>
            <a:r>
              <a:rPr kumimoji="0" lang="en-US" sz="24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2400" b="1" i="0" u="none" strike="noStrike" cap="none" normalizeH="0" baseline="0" dirty="0" smtClean="0">
                <a:ln>
                  <a:noFill/>
                </a:ln>
                <a:solidFill>
                  <a:schemeClr val="tx1"/>
                </a:solidFill>
                <a:effectLst/>
                <a:latin typeface="Arial" pitchFamily="34" charset="0"/>
                <a:cs typeface="Arial" pitchFamily="34" charset="0"/>
              </a:rPr>
              <a:t> and </a:t>
            </a:r>
            <a:r>
              <a:rPr kumimoji="0" lang="en-US" sz="24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2400" b="1" i="0" u="none" strike="noStrike" cap="none" normalizeH="0" baseline="0" dirty="0" smtClean="0">
                <a:ln>
                  <a:noFill/>
                </a:ln>
                <a:solidFill>
                  <a:schemeClr val="tx1"/>
                </a:solidFill>
                <a:effectLst/>
                <a:latin typeface="Arial" pitchFamily="34" charset="0"/>
                <a:cs typeface="Arial" pitchFamily="34" charset="0"/>
              </a:rPr>
              <a:t> of our fathers</a:t>
            </a:r>
            <a:r>
              <a:rPr kumimoji="0" lang="en-US" b="1" i="0" u="none" strike="noStrike" cap="none" normalizeH="0" baseline="0" dirty="0" smtClean="0">
                <a:ln>
                  <a:noFill/>
                </a:ln>
                <a:solidFill>
                  <a:schemeClr val="tx1"/>
                </a:solidFill>
                <a:effectLst/>
                <a:latin typeface="Arial" pitchFamily="34" charset="0"/>
                <a:cs typeface="Arial" pitchFamily="34" charset="0"/>
              </a:rPr>
              <a:t>,</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4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2400" b="1" i="0" u="none" strike="noStrike" cap="none" normalizeH="0" baseline="0" dirty="0" smtClean="0">
                <a:ln>
                  <a:noFill/>
                </a:ln>
                <a:solidFill>
                  <a:schemeClr val="tx1"/>
                </a:solidFill>
                <a:effectLst/>
                <a:latin typeface="Arial" pitchFamily="34" charset="0"/>
                <a:cs typeface="Arial" pitchFamily="34" charset="0"/>
              </a:rPr>
              <a:t> of Abraham, </a:t>
            </a:r>
            <a:r>
              <a:rPr kumimoji="0" lang="en-US" sz="24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2400" b="1" i="0" u="none" strike="noStrike" cap="none" normalizeH="0" baseline="0" dirty="0" smtClean="0">
                <a:ln>
                  <a:noFill/>
                </a:ln>
                <a:solidFill>
                  <a:schemeClr val="tx1"/>
                </a:solidFill>
                <a:effectLst/>
                <a:latin typeface="Arial" pitchFamily="34" charset="0"/>
                <a:cs typeface="Arial" pitchFamily="34" charset="0"/>
              </a:rPr>
              <a:t> of Isaac, and </a:t>
            </a:r>
            <a:r>
              <a:rPr kumimoji="0" lang="en-US" sz="24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2400" b="1" i="0" u="none" strike="noStrike" cap="none" normalizeH="0" baseline="0" dirty="0" smtClean="0">
                <a:ln>
                  <a:noFill/>
                </a:ln>
                <a:solidFill>
                  <a:schemeClr val="tx1"/>
                </a:solidFill>
                <a:effectLst/>
                <a:latin typeface="Arial" pitchFamily="34" charset="0"/>
                <a:cs typeface="Arial" pitchFamily="34" charset="0"/>
              </a:rPr>
              <a:t> of Jacob, The great, mighty, and awesome </a:t>
            </a:r>
            <a:r>
              <a:rPr kumimoji="0" lang="en-US" sz="24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2400" b="1" i="0" u="none" strike="noStrike" cap="none" normalizeH="0" baseline="0" dirty="0" smtClean="0">
                <a:ln>
                  <a:noFill/>
                </a:ln>
                <a:solidFill>
                  <a:schemeClr val="tx1"/>
                </a:solidFill>
                <a:effectLst/>
                <a:latin typeface="Arial" pitchFamily="34" charset="0"/>
                <a:cs typeface="Arial" pitchFamily="34" charset="0"/>
              </a:rPr>
              <a:t>, </a:t>
            </a:r>
            <a:r>
              <a:rPr kumimoji="0" lang="en-US" sz="24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2400" b="1" i="0" u="none" strike="noStrike" cap="none" normalizeH="0" baseline="0" dirty="0" smtClean="0">
                <a:ln>
                  <a:noFill/>
                </a:ln>
                <a:solidFill>
                  <a:schemeClr val="tx1"/>
                </a:solidFill>
                <a:effectLst/>
                <a:latin typeface="Arial" pitchFamily="34" charset="0"/>
                <a:cs typeface="Arial" pitchFamily="34" charset="0"/>
              </a:rPr>
              <a:t> Supreme, who extends loving kindness and is Master of all, Who remembers the gracious deeds of our fore fathers, And who will bring a Redeemer with love to their children’s children for His name’s sake. King, Helper, Savior, and Protector, Blessed art Thou, Lord, Protector of Abraham.</a:t>
            </a:r>
          </a:p>
        </p:txBody>
      </p:sp>
    </p:spTree>
  </p:cSld>
  <p:clrMapOvr>
    <a:masterClrMapping/>
  </p:clrMapOvr>
  <p:transition spd="med">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6000" b="1" dirty="0" smtClean="0"/>
              <a:t>Moses appealing to YHVH</a:t>
            </a:r>
            <a:r>
              <a:rPr lang="en-US" sz="5400" b="1" dirty="0" smtClean="0"/>
              <a:t> </a:t>
            </a:r>
            <a:endParaRPr lang="en-US" sz="5400" b="1" dirty="0"/>
          </a:p>
        </p:txBody>
      </p:sp>
      <p:sp>
        <p:nvSpPr>
          <p:cNvPr id="3" name="Content Placeholder 2"/>
          <p:cNvSpPr>
            <a:spLocks noGrp="1"/>
          </p:cNvSpPr>
          <p:nvPr>
            <p:ph idx="1"/>
          </p:nvPr>
        </p:nvSpPr>
        <p:spPr>
          <a:solidFill>
            <a:srgbClr val="92D050"/>
          </a:solidFill>
        </p:spPr>
        <p:txBody>
          <a:bodyPr/>
          <a:lstStyle/>
          <a:p>
            <a:pPr algn="ctr">
              <a:buNone/>
            </a:pPr>
            <a:r>
              <a:rPr lang="en-US" b="1" dirty="0" smtClean="0"/>
              <a:t>EXODUS 32:13 </a:t>
            </a:r>
          </a:p>
          <a:p>
            <a:pPr>
              <a:buNone/>
            </a:pPr>
            <a:r>
              <a:rPr lang="en-US" b="1" dirty="0" smtClean="0"/>
              <a:t>	Remember Abraham, Isaac, and Israel, thy servants, to whom thou swore by your own self, and said unto them, I will multiply your seed as the stars of heaven, and all this land that I have spoken of will I give unto your seed, and they shall inherit it for ever.</a:t>
            </a:r>
            <a:endParaRPr lang="en-US" b="1" dirty="0"/>
          </a:p>
        </p:txBody>
      </p:sp>
    </p:spTree>
  </p:cSld>
  <p:clrMapOvr>
    <a:masterClrMapping/>
  </p:clrMapOvr>
  <p:transition spd="med">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4800" b="1" dirty="0" err="1" smtClean="0"/>
              <a:t>Gevurot</a:t>
            </a:r>
            <a:r>
              <a:rPr lang="en-US" sz="4800" b="1" dirty="0" smtClean="0"/>
              <a:t> ("powers"),</a:t>
            </a:r>
            <a:endParaRPr lang="en-US" sz="4800" b="1" dirty="0"/>
          </a:p>
        </p:txBody>
      </p:sp>
      <p:sp>
        <p:nvSpPr>
          <p:cNvPr id="3" name="Content Placeholder 2"/>
          <p:cNvSpPr>
            <a:spLocks noGrp="1"/>
          </p:cNvSpPr>
          <p:nvPr>
            <p:ph idx="1"/>
          </p:nvPr>
        </p:nvSpPr>
        <p:spPr>
          <a:xfrm>
            <a:off x="457200" y="990600"/>
            <a:ext cx="8229600" cy="5562600"/>
          </a:xfrm>
          <a:solidFill>
            <a:srgbClr val="92D050"/>
          </a:solidFill>
        </p:spPr>
        <p:txBody>
          <a:bodyPr>
            <a:normAutofit fontScale="85000" lnSpcReduction="20000"/>
          </a:bodyPr>
          <a:lstStyle/>
          <a:p>
            <a:pPr lvl="0" algn="ctr">
              <a:buNone/>
            </a:pPr>
            <a:r>
              <a:rPr lang="en-US" dirty="0" smtClean="0"/>
              <a:t>	</a:t>
            </a:r>
            <a:r>
              <a:rPr lang="en-US" sz="3800" b="1" dirty="0" smtClean="0"/>
              <a:t>2.</a:t>
            </a:r>
            <a:endParaRPr lang="en-US" b="1" dirty="0" smtClean="0"/>
          </a:p>
          <a:p>
            <a:pPr lvl="0">
              <a:buNone/>
            </a:pPr>
            <a:r>
              <a:rPr lang="en-US" sz="3300" b="1" dirty="0" smtClean="0"/>
              <a:t>	Known as </a:t>
            </a:r>
            <a:r>
              <a:rPr lang="en-US" sz="3300" b="1" i="1" dirty="0" err="1" smtClean="0"/>
              <a:t>Gevurot</a:t>
            </a:r>
            <a:r>
              <a:rPr lang="en-US" sz="3300" b="1" dirty="0" smtClean="0"/>
              <a:t> ("powers"), this offers praise of </a:t>
            </a:r>
            <a:r>
              <a:rPr lang="en-US" sz="3300" b="1" dirty="0" err="1" smtClean="0"/>
              <a:t>Elohim</a:t>
            </a:r>
            <a:r>
              <a:rPr lang="en-US" sz="3300" b="1" dirty="0" smtClean="0"/>
              <a:t> for His power and might. This prayer includes a mention of </a:t>
            </a:r>
            <a:r>
              <a:rPr lang="en-US" sz="3300" b="1" dirty="0" err="1" smtClean="0"/>
              <a:t>Elohim's</a:t>
            </a:r>
            <a:r>
              <a:rPr lang="en-US" sz="3300" b="1" dirty="0" smtClean="0"/>
              <a:t> healing of the sick and </a:t>
            </a:r>
            <a:r>
              <a:rPr lang="en-US" sz="3300" b="1" dirty="0" smtClean="0">
                <a:hlinkClick r:id="rId2" tooltip="resurrection"/>
              </a:rPr>
              <a:t>resurrection</a:t>
            </a:r>
            <a:r>
              <a:rPr lang="en-US" sz="3300" b="1" dirty="0" smtClean="0"/>
              <a:t> of the dead. It is called also </a:t>
            </a:r>
            <a:r>
              <a:rPr lang="en-US" sz="3300" b="1" i="1" dirty="0" err="1" smtClean="0"/>
              <a:t>Tehiyyat</a:t>
            </a:r>
            <a:r>
              <a:rPr lang="en-US" sz="3300" b="1" i="1" dirty="0" smtClean="0"/>
              <a:t> ha-</a:t>
            </a:r>
            <a:r>
              <a:rPr lang="en-US" sz="3300" b="1" i="1" dirty="0" err="1" smtClean="0"/>
              <a:t>Metim</a:t>
            </a:r>
            <a:r>
              <a:rPr lang="en-US" sz="3300" b="1" dirty="0" smtClean="0"/>
              <a:t> = "the resurrection of the dead."</a:t>
            </a:r>
          </a:p>
          <a:p>
            <a:pPr lvl="1"/>
            <a:endParaRPr lang="en-US" sz="3300" b="1" dirty="0" smtClean="0"/>
          </a:p>
          <a:p>
            <a:pPr lvl="1"/>
            <a:r>
              <a:rPr lang="en-US" sz="3300" b="1" dirty="0" smtClean="0"/>
              <a:t>Rain is considered as great a manifestation of power as the resurrection of the dead; hence in winter a line recognizing </a:t>
            </a:r>
            <a:r>
              <a:rPr lang="en-US" sz="3300" b="1" dirty="0" err="1" smtClean="0"/>
              <a:t>Elohim's</a:t>
            </a:r>
            <a:r>
              <a:rPr lang="en-US" sz="3300" b="1" dirty="0" smtClean="0"/>
              <a:t> bestowal of rain is inserted in this benediction. Except for many Ashkenazim, most communities also insert a line recognizing dew in the summer</a:t>
            </a:r>
            <a:r>
              <a:rPr lang="en-US" dirty="0" smtClean="0"/>
              <a:t>.</a:t>
            </a:r>
            <a:endParaRPr lang="en-US" sz="2400" dirty="0" smtClean="0"/>
          </a:p>
          <a:p>
            <a:pPr lvl="0">
              <a:buNone/>
            </a:pPr>
            <a:r>
              <a:rPr lang="en-US" dirty="0" smtClean="0"/>
              <a:t>	 </a:t>
            </a:r>
            <a:endParaRPr lang="en-US" sz="2800" dirty="0" smtClean="0"/>
          </a:p>
          <a:p>
            <a:endParaRPr lang="en-US" dirty="0"/>
          </a:p>
        </p:txBody>
      </p:sp>
    </p:spTree>
  </p:cSld>
  <p:clrMapOvr>
    <a:masterClrMapping/>
  </p:clrMapOvr>
  <p:transition spd="med">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0" y="152400"/>
            <a:ext cx="3962400" cy="6124754"/>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cs typeface="Arial" pitchFamily="34" charset="0"/>
              </a:rPr>
              <a:t>2</a:t>
            </a:r>
            <a:r>
              <a:rPr kumimoji="0" lang="en-US" sz="3600" b="1" i="0" u="none" strike="noStrike" cap="none" normalizeH="0" baseline="0" dirty="0" smtClean="0" bmk="">
                <a:ln>
                  <a:noFill/>
                </a:ln>
                <a:solidFill>
                  <a:schemeClr val="tx1"/>
                </a:solidFill>
                <a:effectLst/>
                <a:latin typeface="Arial" pitchFamily="34" charset="0"/>
                <a:cs typeface="Arial" pitchFamily="34" charset="0"/>
              </a:rPr>
              <a:t>. GIVUROT</a:t>
            </a:r>
            <a:r>
              <a:rPr kumimoji="0" lang="en-US" sz="36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effectLst/>
                <a:latin typeface="Arial" pitchFamily="34" charset="0"/>
                <a:cs typeface="Arial" pitchFamily="34" charset="0"/>
              </a:rPr>
              <a:t>A-</a:t>
            </a:r>
            <a:r>
              <a:rPr kumimoji="0" lang="en-US" b="0" i="1" u="none" strike="noStrike" cap="none" normalizeH="0" baseline="0" dirty="0" err="1" smtClean="0">
                <a:ln>
                  <a:noFill/>
                </a:ln>
                <a:effectLst/>
                <a:latin typeface="Arial" pitchFamily="34" charset="0"/>
                <a:cs typeface="Arial" pitchFamily="34" charset="0"/>
              </a:rPr>
              <a:t>tah</a:t>
            </a:r>
            <a:r>
              <a:rPr kumimoji="0" lang="en-US" b="0" i="1" u="none" strike="noStrike" cap="none" normalizeH="0" baseline="0" dirty="0" smtClean="0">
                <a:ln>
                  <a:noFill/>
                </a:ln>
                <a:effectLst/>
                <a:latin typeface="Arial" pitchFamily="34" charset="0"/>
                <a:cs typeface="Arial" pitchFamily="34" charset="0"/>
              </a:rPr>
              <a:t> </a:t>
            </a:r>
            <a:r>
              <a:rPr kumimoji="0" lang="en-US" b="0" i="1" u="none" strike="noStrike" cap="none" normalizeH="0" baseline="0" dirty="0" err="1" smtClean="0">
                <a:ln>
                  <a:noFill/>
                </a:ln>
                <a:effectLst/>
                <a:latin typeface="Arial" pitchFamily="34" charset="0"/>
                <a:cs typeface="Arial" pitchFamily="34" charset="0"/>
              </a:rPr>
              <a:t>gi</a:t>
            </a:r>
            <a:r>
              <a:rPr kumimoji="0" lang="en-US" b="0" i="1" u="none" strike="noStrike" cap="none" normalizeH="0" baseline="0" dirty="0" smtClean="0">
                <a:ln>
                  <a:noFill/>
                </a:ln>
                <a:effectLst/>
                <a:latin typeface="Arial" pitchFamily="34" charset="0"/>
                <a:cs typeface="Arial" pitchFamily="34" charset="0"/>
              </a:rPr>
              <a:t>-bur </a:t>
            </a:r>
            <a:r>
              <a:rPr kumimoji="0" lang="en-US" b="0" i="1" u="none" strike="noStrike" cap="none" normalizeH="0" baseline="0" dirty="0" err="1" smtClean="0">
                <a:ln>
                  <a:noFill/>
                </a:ln>
                <a:effectLst/>
                <a:latin typeface="Arial" pitchFamily="34" charset="0"/>
                <a:cs typeface="Arial" pitchFamily="34" charset="0"/>
              </a:rPr>
              <a:t>l'o</a:t>
            </a:r>
            <a:r>
              <a:rPr kumimoji="0" lang="en-US" b="0" i="1" u="none" strike="noStrike" cap="none" normalizeH="0" baseline="0" dirty="0" smtClean="0">
                <a:ln>
                  <a:noFill/>
                </a:ln>
                <a:effectLst/>
                <a:latin typeface="Arial" pitchFamily="34" charset="0"/>
                <a:cs typeface="Arial" pitchFamily="34" charset="0"/>
              </a:rPr>
              <a:t>-lam, A-do-</a:t>
            </a:r>
            <a:r>
              <a:rPr kumimoji="0" lang="en-US" b="0" i="1" u="none" strike="noStrike" cap="none" normalizeH="0" baseline="0" dirty="0" err="1" smtClean="0">
                <a:ln>
                  <a:noFill/>
                </a:ln>
                <a:effectLst/>
                <a:latin typeface="Arial" pitchFamily="34" charset="0"/>
                <a:cs typeface="Arial" pitchFamily="34" charset="0"/>
              </a:rPr>
              <a:t>nai</a:t>
            </a:r>
            <a:r>
              <a:rPr kumimoji="0" lang="en-US" b="0" i="1" u="none" strike="noStrike" cap="none" normalizeH="0" baseline="0" dirty="0" smtClean="0">
                <a:ln>
                  <a:noFill/>
                </a:ln>
                <a:effectLst/>
                <a:latin typeface="Arial" pitchFamily="34" charset="0"/>
                <a:cs typeface="Arial" pitchFamily="34" charset="0"/>
              </a:rPr>
              <a:t> </a:t>
            </a:r>
            <a:r>
              <a:rPr kumimoji="0" lang="en-US" b="0" i="1" u="none" strike="noStrike" cap="none" normalizeH="0" baseline="0" dirty="0" err="1" smtClean="0">
                <a:ln>
                  <a:noFill/>
                </a:ln>
                <a:effectLst/>
                <a:latin typeface="Arial" pitchFamily="34" charset="0"/>
                <a:cs typeface="Arial" pitchFamily="34" charset="0"/>
              </a:rPr>
              <a:t>m'chai-yei</a:t>
            </a:r>
            <a:r>
              <a:rPr kumimoji="0" lang="en-US" b="0" i="1" u="none" strike="noStrike" cap="none" normalizeH="0" baseline="0" dirty="0" smtClean="0">
                <a:ln>
                  <a:noFill/>
                </a:ln>
                <a:effectLst/>
                <a:latin typeface="Arial" pitchFamily="34" charset="0"/>
                <a:cs typeface="Arial" pitchFamily="34" charset="0"/>
              </a:rPr>
              <a:t> </a:t>
            </a:r>
            <a:r>
              <a:rPr kumimoji="0" lang="en-US" b="0" i="1" u="none" strike="noStrike" cap="none" normalizeH="0" baseline="0" dirty="0" err="1" smtClean="0">
                <a:ln>
                  <a:noFill/>
                </a:ln>
                <a:effectLst/>
                <a:latin typeface="Arial" pitchFamily="34" charset="0"/>
                <a:cs typeface="Arial" pitchFamily="34" charset="0"/>
              </a:rPr>
              <a:t>mei-tim</a:t>
            </a:r>
            <a:r>
              <a:rPr kumimoji="0" lang="en-US" b="0" i="1" u="none" strike="noStrike" cap="none" normalizeH="0" baseline="0" dirty="0" smtClean="0">
                <a:ln>
                  <a:noFill/>
                </a:ln>
                <a:effectLst/>
                <a:latin typeface="Arial" pitchFamily="34" charset="0"/>
                <a:cs typeface="Arial" pitchFamily="34" charset="0"/>
              </a:rPr>
              <a:t> a-</a:t>
            </a:r>
            <a:r>
              <a:rPr kumimoji="0" lang="en-US" b="0" i="1" u="none" strike="noStrike" cap="none" normalizeH="0" baseline="0" dirty="0" err="1" smtClean="0">
                <a:ln>
                  <a:noFill/>
                </a:ln>
                <a:effectLst/>
                <a:latin typeface="Arial" pitchFamily="34" charset="0"/>
                <a:cs typeface="Arial" pitchFamily="34" charset="0"/>
              </a:rPr>
              <a:t>ta</a:t>
            </a:r>
            <a:r>
              <a:rPr kumimoji="0" lang="en-US" b="0" i="1" u="none" strike="noStrike" cap="none" normalizeH="0" baseline="0" dirty="0" smtClean="0">
                <a:ln>
                  <a:noFill/>
                </a:ln>
                <a:effectLst/>
                <a:latin typeface="Arial" pitchFamily="34" charset="0"/>
                <a:cs typeface="Arial" pitchFamily="34" charset="0"/>
              </a:rPr>
              <a:t> </a:t>
            </a:r>
            <a:r>
              <a:rPr kumimoji="0" lang="en-US" b="0" i="1" u="none" strike="noStrike" cap="none" normalizeH="0" baseline="0" dirty="0" err="1" smtClean="0">
                <a:ln>
                  <a:noFill/>
                </a:ln>
                <a:effectLst/>
                <a:latin typeface="Arial" pitchFamily="34" charset="0"/>
                <a:cs typeface="Arial" pitchFamily="34" charset="0"/>
              </a:rPr>
              <a:t>rav</a:t>
            </a:r>
            <a:r>
              <a:rPr kumimoji="0" lang="en-US" b="0" i="1" u="none" strike="noStrike" cap="none" normalizeH="0" baseline="0" dirty="0" smtClean="0">
                <a:ln>
                  <a:noFill/>
                </a:ln>
                <a:effectLst/>
                <a:latin typeface="Arial" pitchFamily="34" charset="0"/>
                <a:cs typeface="Arial" pitchFamily="34" charset="0"/>
              </a:rPr>
              <a:t> </a:t>
            </a:r>
            <a:r>
              <a:rPr kumimoji="0" lang="en-US" b="0" i="1" u="none" strike="noStrike" cap="none" normalizeH="0" baseline="0" dirty="0" err="1" smtClean="0">
                <a:ln>
                  <a:noFill/>
                </a:ln>
                <a:effectLst/>
                <a:latin typeface="Arial" pitchFamily="34" charset="0"/>
                <a:cs typeface="Arial" pitchFamily="34" charset="0"/>
              </a:rPr>
              <a:t>l'ho</a:t>
            </a:r>
            <a:r>
              <a:rPr kumimoji="0" lang="en-US" b="0" i="1" u="none" strike="noStrike" cap="none" normalizeH="0" baseline="0" dirty="0" smtClean="0">
                <a:ln>
                  <a:noFill/>
                </a:ln>
                <a:effectLst/>
                <a:latin typeface="Arial" pitchFamily="34" charset="0"/>
                <a:cs typeface="Arial" pitchFamily="34" charset="0"/>
              </a:rPr>
              <a:t>-</a:t>
            </a:r>
            <a:r>
              <a:rPr kumimoji="0" lang="en-US" b="0" i="1" u="sng" strike="noStrike" cap="none" normalizeH="0" baseline="0" dirty="0" err="1" smtClean="0">
                <a:ln>
                  <a:noFill/>
                </a:ln>
                <a:effectLst/>
                <a:latin typeface="Arial" pitchFamily="34" charset="0"/>
                <a:cs typeface="Arial" pitchFamily="34" charset="0"/>
              </a:rPr>
              <a:t>shi</a:t>
            </a:r>
            <a:r>
              <a:rPr kumimoji="0" lang="en-US" b="0" i="1" u="none" strike="noStrike" cap="none" normalizeH="0" baseline="0" dirty="0" smtClean="0">
                <a:ln>
                  <a:noFill/>
                </a:ln>
                <a:effectLst/>
                <a:latin typeface="Arial" pitchFamily="34" charset="0"/>
                <a:cs typeface="Arial" pitchFamily="34" charset="0"/>
              </a:rPr>
              <a:t>-a, </a:t>
            </a:r>
            <a:endParaRPr kumimoji="0" lang="en-US"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pitchFamily="34" charset="0"/>
                <a:cs typeface="Arial" pitchFamily="34" charset="0"/>
              </a:rPr>
              <a:t>Only between </a:t>
            </a:r>
            <a:r>
              <a:rPr kumimoji="0" lang="en-US" sz="1800" b="0" i="0" u="none" strike="noStrike" cap="none" normalizeH="0" baseline="0" dirty="0" err="1" smtClean="0">
                <a:ln>
                  <a:noFill/>
                </a:ln>
                <a:effectLst/>
                <a:latin typeface="Arial" pitchFamily="34" charset="0"/>
                <a:cs typeface="Arial" pitchFamily="34" charset="0"/>
              </a:rPr>
              <a:t>Sukkot</a:t>
            </a:r>
            <a:r>
              <a:rPr kumimoji="0" lang="en-US" sz="1800" b="0" i="0" u="none" strike="noStrike" cap="none" normalizeH="0" baseline="0" dirty="0" smtClean="0">
                <a:ln>
                  <a:noFill/>
                </a:ln>
                <a:effectLst/>
                <a:latin typeface="Arial" pitchFamily="34" charset="0"/>
                <a:cs typeface="Arial" pitchFamily="34" charset="0"/>
              </a:rPr>
              <a:t> and Pesach:     </a:t>
            </a:r>
            <a:r>
              <a:rPr kumimoji="0" lang="en-US" sz="1900" b="0" i="1" u="none" strike="noStrike" cap="none" normalizeH="0" baseline="0" dirty="0" smtClean="0">
                <a:ln>
                  <a:noFill/>
                </a:ln>
                <a:effectLst/>
                <a:latin typeface="Arial" pitchFamily="34" charset="0"/>
                <a:cs typeface="Arial" pitchFamily="34" charset="0"/>
              </a:rPr>
              <a:t>ma-</a:t>
            </a:r>
            <a:r>
              <a:rPr kumimoji="0" lang="en-US" sz="1900" b="0" i="1" u="none" strike="noStrike" cap="none" normalizeH="0" baseline="0" dirty="0" err="1" smtClean="0">
                <a:ln>
                  <a:noFill/>
                </a:ln>
                <a:effectLst/>
                <a:latin typeface="Arial" pitchFamily="34" charset="0"/>
                <a:cs typeface="Arial" pitchFamily="34" charset="0"/>
              </a:rPr>
              <a:t>shiv</a:t>
            </a:r>
            <a:r>
              <a:rPr kumimoji="0" lang="en-US" sz="1900" b="0" i="1" u="none" strike="noStrike" cap="none" normalizeH="0" baseline="0" dirty="0" smtClean="0">
                <a:ln>
                  <a:noFill/>
                </a:ln>
                <a:effectLst/>
                <a:latin typeface="Arial" pitchFamily="34" charset="0"/>
                <a:cs typeface="Arial" pitchFamily="34" charset="0"/>
              </a:rPr>
              <a:t> ha-</a:t>
            </a:r>
            <a:r>
              <a:rPr kumimoji="0" lang="en-US" sz="1900" b="0" i="1" u="sng" strike="noStrike" cap="none" normalizeH="0" baseline="0" dirty="0" err="1" smtClean="0">
                <a:ln>
                  <a:noFill/>
                </a:ln>
                <a:effectLst/>
                <a:latin typeface="Arial" pitchFamily="34" charset="0"/>
                <a:cs typeface="Arial" pitchFamily="34" charset="0"/>
              </a:rPr>
              <a:t>ru</a:t>
            </a:r>
            <a:r>
              <a:rPr kumimoji="0" lang="en-US" sz="1900" b="0" i="1" u="none" strike="noStrike" cap="none" normalizeH="0" baseline="0" dirty="0" smtClean="0">
                <a:ln>
                  <a:noFill/>
                </a:ln>
                <a:effectLst/>
                <a:latin typeface="Arial" pitchFamily="34" charset="0"/>
                <a:cs typeface="Arial" pitchFamily="34" charset="0"/>
              </a:rPr>
              <a:t>-ach u-mo-rid ha-</a:t>
            </a:r>
            <a:r>
              <a:rPr kumimoji="0" lang="en-US" sz="1900" b="0" i="1" u="sng" strike="noStrike" cap="none" normalizeH="0" baseline="0" dirty="0" err="1" smtClean="0">
                <a:ln>
                  <a:noFill/>
                </a:ln>
                <a:effectLst/>
                <a:latin typeface="Arial" pitchFamily="34" charset="0"/>
                <a:cs typeface="Arial" pitchFamily="34" charset="0"/>
              </a:rPr>
              <a:t>ga</a:t>
            </a:r>
            <a:r>
              <a:rPr kumimoji="0" lang="en-US" sz="1900" b="0" i="1" u="none" strike="noStrike" cap="none" normalizeH="0" baseline="0" dirty="0" smtClean="0">
                <a:ln>
                  <a:noFill/>
                </a:ln>
                <a:effectLst/>
                <a:latin typeface="Arial" pitchFamily="34" charset="0"/>
                <a:cs typeface="Arial" pitchFamily="34" charset="0"/>
              </a:rPr>
              <a:t>-</a:t>
            </a:r>
            <a:r>
              <a:rPr kumimoji="0" lang="en-US" sz="1900" b="0" i="1" u="none" strike="noStrike" cap="none" normalizeH="0" baseline="0" dirty="0" err="1" smtClean="0">
                <a:ln>
                  <a:noFill/>
                </a:ln>
                <a:effectLst/>
                <a:latin typeface="Arial" pitchFamily="34" charset="0"/>
                <a:cs typeface="Arial" pitchFamily="34" charset="0"/>
              </a:rPr>
              <a:t>shem</a:t>
            </a:r>
            <a:r>
              <a:rPr kumimoji="0" lang="en-US" sz="2000" b="0" i="1" u="none" strike="noStrike" cap="none" normalizeH="0" baseline="0" dirty="0" smtClean="0">
                <a:ln>
                  <a:noFill/>
                </a:ln>
                <a:effectLst/>
                <a:latin typeface="Arial" pitchFamily="34" charset="0"/>
                <a:cs typeface="Arial" pitchFamily="34" charset="0"/>
              </a:rPr>
              <a:t> </a:t>
            </a:r>
            <a:endParaRPr kumimoji="0" lang="en-US"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pitchFamily="34" charset="0"/>
                <a:cs typeface="Arial" pitchFamily="34" charset="0"/>
              </a:rPr>
              <a:t>[ At other times, </a:t>
            </a:r>
            <a:r>
              <a:rPr kumimoji="0" lang="en-US" sz="1800" b="0" i="0" u="none" strike="noStrike" cap="none" normalizeH="0" baseline="0" dirty="0" err="1" smtClean="0">
                <a:ln>
                  <a:noFill/>
                </a:ln>
                <a:effectLst/>
                <a:latin typeface="Arial" pitchFamily="34" charset="0"/>
                <a:cs typeface="Arial" pitchFamily="34" charset="0"/>
              </a:rPr>
              <a:t>Nusach</a:t>
            </a:r>
            <a:r>
              <a:rPr kumimoji="0" lang="en-US" sz="1800" b="0" i="0" u="none" strike="noStrike" cap="none" normalizeH="0" baseline="0" dirty="0" smtClean="0">
                <a:ln>
                  <a:noFill/>
                </a:ln>
                <a:effectLst/>
                <a:latin typeface="Arial" pitchFamily="34" charset="0"/>
                <a:cs typeface="Arial" pitchFamily="34" charset="0"/>
              </a:rPr>
              <a:t> </a:t>
            </a:r>
            <a:r>
              <a:rPr kumimoji="0" lang="en-US" sz="1800" b="0" i="0" u="none" strike="noStrike" cap="none" normalizeH="0" baseline="0" dirty="0" err="1" smtClean="0">
                <a:ln>
                  <a:noFill/>
                </a:ln>
                <a:effectLst/>
                <a:latin typeface="Arial" pitchFamily="34" charset="0"/>
                <a:cs typeface="Arial" pitchFamily="34" charset="0"/>
              </a:rPr>
              <a:t>Sfard</a:t>
            </a:r>
            <a:r>
              <a:rPr kumimoji="0" lang="en-US" sz="1800" b="0" i="0" u="none" strike="noStrike" cap="none" normalizeH="0" baseline="0" dirty="0" smtClean="0">
                <a:ln>
                  <a:noFill/>
                </a:ln>
                <a:effectLst/>
                <a:latin typeface="Arial" pitchFamily="34" charset="0"/>
                <a:cs typeface="Arial" pitchFamily="34" charset="0"/>
              </a:rPr>
              <a:t> congregations say:  </a:t>
            </a:r>
            <a:r>
              <a:rPr kumimoji="0" lang="en-US" sz="1900" b="0" i="0" u="none" strike="noStrike" cap="none" normalizeH="0" baseline="0" dirty="0" smtClean="0">
                <a:ln>
                  <a:noFill/>
                </a:ln>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1" u="none" strike="noStrike" cap="none" normalizeH="0" baseline="0" dirty="0" smtClean="0">
                <a:ln>
                  <a:noFill/>
                </a:ln>
                <a:effectLst/>
                <a:latin typeface="Arial" pitchFamily="34" charset="0"/>
                <a:cs typeface="Arial" pitchFamily="34" charset="0"/>
              </a:rPr>
              <a:t>mo-rid ha-</a:t>
            </a:r>
            <a:r>
              <a:rPr kumimoji="0" lang="en-US" sz="1900" b="0" i="1" u="none" strike="noStrike" cap="none" normalizeH="0" baseline="0" dirty="0" err="1" smtClean="0">
                <a:ln>
                  <a:noFill/>
                </a:ln>
                <a:effectLst/>
                <a:latin typeface="Arial" pitchFamily="34" charset="0"/>
                <a:cs typeface="Arial" pitchFamily="34" charset="0"/>
              </a:rPr>
              <a:t>tal</a:t>
            </a:r>
            <a:r>
              <a:rPr kumimoji="0" lang="en-US" sz="1900" b="0" i="0" u="none" strike="noStrike" cap="none" normalizeH="0" baseline="0" dirty="0" smtClean="0">
                <a:ln>
                  <a:noFill/>
                </a:ln>
                <a:effectLst/>
                <a:latin typeface="Arial" pitchFamily="34" charset="0"/>
                <a:cs typeface="Arial" pitchFamily="34" charset="0"/>
              </a:rPr>
              <a:t> </a:t>
            </a:r>
            <a:r>
              <a:rPr kumimoji="0" lang="en-US" sz="900" b="0" i="0" u="none" strike="noStrike" cap="none" normalizeH="0" baseline="0" dirty="0" smtClean="0">
                <a:ln>
                  <a:noFill/>
                </a:ln>
                <a:effectLst/>
                <a:latin typeface="Arial" pitchFamily="34" charset="0"/>
                <a:cs typeface="Arial" pitchFamily="34" charset="0"/>
              </a:rPr>
              <a:t> ] </a:t>
            </a:r>
            <a:endParaRPr kumimoji="0" lang="en-US" sz="1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900" b="0" i="1" u="none" strike="noStrike" cap="none" normalizeH="0" baseline="0" dirty="0" err="1" smtClean="0">
                <a:ln>
                  <a:noFill/>
                </a:ln>
                <a:effectLst/>
                <a:latin typeface="Arial" pitchFamily="34" charset="0"/>
                <a:cs typeface="Arial" pitchFamily="34" charset="0"/>
              </a:rPr>
              <a:t>m'chal-keil</a:t>
            </a:r>
            <a:r>
              <a:rPr kumimoji="0" lang="en-US" sz="1900" b="0" i="1" u="none" strike="noStrike" cap="none" normalizeH="0" baseline="0" dirty="0" smtClean="0">
                <a:ln>
                  <a:noFill/>
                </a:ln>
                <a:effectLst/>
                <a:latin typeface="Arial" pitchFamily="34" charset="0"/>
                <a:cs typeface="Arial" pitchFamily="34" charset="0"/>
              </a:rPr>
              <a:t> cha-</a:t>
            </a:r>
            <a:r>
              <a:rPr kumimoji="0" lang="en-US" sz="1900" b="0" i="1" u="none" strike="noStrike" cap="none" normalizeH="0" baseline="0" dirty="0" err="1" smtClean="0">
                <a:ln>
                  <a:noFill/>
                </a:ln>
                <a:effectLst/>
                <a:latin typeface="Arial" pitchFamily="34" charset="0"/>
                <a:cs typeface="Arial" pitchFamily="34" charset="0"/>
              </a:rPr>
              <a:t>yim</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b'</a:t>
            </a:r>
            <a:r>
              <a:rPr kumimoji="0" lang="en-US" sz="1900" b="0" i="1" u="sng" strike="noStrike" cap="none" normalizeH="0" baseline="0" dirty="0" err="1" smtClean="0">
                <a:ln>
                  <a:noFill/>
                </a:ln>
                <a:effectLst/>
                <a:latin typeface="Arial" pitchFamily="34" charset="0"/>
                <a:cs typeface="Arial" pitchFamily="34" charset="0"/>
              </a:rPr>
              <a:t>che</a:t>
            </a:r>
            <a:r>
              <a:rPr kumimoji="0" lang="en-US" sz="1900" b="0" i="1" u="none" strike="noStrike" cap="none" normalizeH="0" baseline="0" dirty="0" err="1" smtClean="0">
                <a:ln>
                  <a:noFill/>
                </a:ln>
                <a:effectLst/>
                <a:latin typeface="Arial" pitchFamily="34" charset="0"/>
                <a:cs typeface="Arial" pitchFamily="34" charset="0"/>
              </a:rPr>
              <a:t>-sed</a:t>
            </a:r>
            <a:r>
              <a:rPr kumimoji="0" lang="en-US" sz="1900" b="0" i="1" u="none" strike="noStrike" cap="none" normalizeH="0" baseline="0" dirty="0" smtClean="0">
                <a:ln>
                  <a:noFill/>
                </a:ln>
                <a:effectLst/>
                <a:latin typeface="Arial" pitchFamily="34" charset="0"/>
                <a:cs typeface="Arial" pitchFamily="34" charset="0"/>
              </a:rPr>
              <a:t> </a:t>
            </a:r>
            <a:br>
              <a:rPr kumimoji="0" lang="en-US" sz="1900" b="0" i="1" u="none" strike="noStrike" cap="none" normalizeH="0" baseline="0" dirty="0" smtClean="0">
                <a:ln>
                  <a:noFill/>
                </a:ln>
                <a:effectLst/>
                <a:latin typeface="Arial" pitchFamily="34" charset="0"/>
                <a:cs typeface="Arial" pitchFamily="34" charset="0"/>
              </a:rPr>
            </a:br>
            <a:r>
              <a:rPr kumimoji="0" lang="en-US" sz="1900" b="0" i="1" u="none" strike="noStrike" cap="none" normalizeH="0" baseline="0" dirty="0" err="1" smtClean="0">
                <a:ln>
                  <a:noFill/>
                </a:ln>
                <a:effectLst/>
                <a:latin typeface="Arial" pitchFamily="34" charset="0"/>
                <a:cs typeface="Arial" pitchFamily="34" charset="0"/>
              </a:rPr>
              <a:t>m'cha-yei</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mei-tim</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b'ra</a:t>
            </a:r>
            <a:r>
              <a:rPr kumimoji="0" lang="en-US" sz="1900" b="0" i="1" u="none" strike="noStrike" cap="none" normalizeH="0" baseline="0" dirty="0" smtClean="0">
                <a:ln>
                  <a:noFill/>
                </a:ln>
                <a:effectLst/>
                <a:latin typeface="Arial" pitchFamily="34" charset="0"/>
                <a:cs typeface="Arial" pitchFamily="34" charset="0"/>
              </a:rPr>
              <a:t>-cha-</a:t>
            </a:r>
            <a:r>
              <a:rPr kumimoji="0" lang="en-US" sz="1900" b="0" i="1" u="none" strike="noStrike" cap="none" normalizeH="0" baseline="0" dirty="0" err="1" smtClean="0">
                <a:ln>
                  <a:noFill/>
                </a:ln>
                <a:effectLst/>
                <a:latin typeface="Arial" pitchFamily="34" charset="0"/>
                <a:cs typeface="Arial" pitchFamily="34" charset="0"/>
              </a:rPr>
              <a:t>mim</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ra-bim</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dirty="0" smtClean="0">
                <a:ln>
                  <a:noFill/>
                </a:ln>
                <a:effectLst/>
                <a:latin typeface="Arial" pitchFamily="34" charset="0"/>
                <a:cs typeface="Arial" pitchFamily="34" charset="0"/>
              </a:rPr>
              <a:t> </a:t>
            </a:r>
            <a:r>
              <a:rPr kumimoji="0" lang="en-US" sz="1900" b="0" i="1" u="none" strike="noStrike" cap="none" normalizeH="0" baseline="0" dirty="0" smtClean="0">
                <a:ln>
                  <a:noFill/>
                </a:ln>
                <a:effectLst/>
                <a:latin typeface="Arial" pitchFamily="34" charset="0"/>
                <a:cs typeface="Arial" pitchFamily="34" charset="0"/>
              </a:rPr>
              <a:t>so-</a:t>
            </a:r>
            <a:r>
              <a:rPr kumimoji="0" lang="en-US" sz="1900" b="0" i="1" u="none" strike="noStrike" cap="none" normalizeH="0" baseline="0" dirty="0" err="1" smtClean="0">
                <a:ln>
                  <a:noFill/>
                </a:ln>
                <a:effectLst/>
                <a:latin typeface="Arial" pitchFamily="34" charset="0"/>
                <a:cs typeface="Arial" pitchFamily="34" charset="0"/>
              </a:rPr>
              <a:t>meich</a:t>
            </a:r>
            <a:r>
              <a:rPr kumimoji="0" lang="en-US" sz="1900" b="0" i="1" u="none" strike="noStrike" cap="none" normalizeH="0" baseline="0" dirty="0" smtClean="0">
                <a:ln>
                  <a:noFill/>
                </a:ln>
                <a:effectLst/>
                <a:latin typeface="Arial" pitchFamily="34" charset="0"/>
                <a:cs typeface="Arial" pitchFamily="34" charset="0"/>
              </a:rPr>
              <a:t> no-</a:t>
            </a:r>
            <a:r>
              <a:rPr kumimoji="0" lang="en-US" sz="1900" b="0" i="1" u="none" strike="noStrike" cap="none" normalizeH="0" baseline="0" dirty="0" err="1" smtClean="0">
                <a:ln>
                  <a:noFill/>
                </a:ln>
                <a:effectLst/>
                <a:latin typeface="Arial" pitchFamily="34" charset="0"/>
                <a:cs typeface="Arial" pitchFamily="34" charset="0"/>
              </a:rPr>
              <a:t>f'lim</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v'ro-fei</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cho-lim</a:t>
            </a:r>
            <a:r>
              <a:rPr kumimoji="0" lang="en-US" sz="1900" b="0" i="1" u="none" strike="noStrike" cap="none" normalizeH="0" baseline="0" dirty="0" smtClean="0">
                <a:ln>
                  <a:noFill/>
                </a:ln>
                <a:effectLst/>
                <a:latin typeface="Arial" pitchFamily="34" charset="0"/>
                <a:cs typeface="Arial" pitchFamily="34" charset="0"/>
              </a:rPr>
              <a:t> u-ma-</a:t>
            </a:r>
            <a:r>
              <a:rPr kumimoji="0" lang="en-US" sz="1900" b="0" i="1" u="none" strike="noStrike" cap="none" normalizeH="0" baseline="0" dirty="0" err="1" smtClean="0">
                <a:ln>
                  <a:noFill/>
                </a:ln>
                <a:effectLst/>
                <a:latin typeface="Arial" pitchFamily="34" charset="0"/>
                <a:cs typeface="Arial" pitchFamily="34" charset="0"/>
              </a:rPr>
              <a:t>tir</a:t>
            </a:r>
            <a:r>
              <a:rPr kumimoji="0" lang="en-US" sz="1900" b="0" i="1" u="none" strike="noStrike" cap="none" normalizeH="0" baseline="0" dirty="0" smtClean="0">
                <a:ln>
                  <a:noFill/>
                </a:ln>
                <a:effectLst/>
                <a:latin typeface="Arial" pitchFamily="34" charset="0"/>
                <a:cs typeface="Arial" pitchFamily="34" charset="0"/>
              </a:rPr>
              <a:t> a-</a:t>
            </a:r>
            <a:r>
              <a:rPr kumimoji="0" lang="en-US" sz="1900" b="0" i="1" u="none" strike="noStrike" cap="none" normalizeH="0" baseline="0" dirty="0" err="1" smtClean="0">
                <a:ln>
                  <a:noFill/>
                </a:ln>
                <a:effectLst/>
                <a:latin typeface="Arial" pitchFamily="34" charset="0"/>
                <a:cs typeface="Arial" pitchFamily="34" charset="0"/>
              </a:rPr>
              <a:t>su</a:t>
            </a:r>
            <a:r>
              <a:rPr kumimoji="0" lang="en-US" sz="1900" b="0" i="1" u="none" strike="noStrike" cap="none" normalizeH="0" baseline="0" dirty="0" smtClean="0">
                <a:ln>
                  <a:noFill/>
                </a:ln>
                <a:effectLst/>
                <a:latin typeface="Arial" pitchFamily="34" charset="0"/>
                <a:cs typeface="Arial" pitchFamily="34" charset="0"/>
              </a:rPr>
              <a:t>-rim </a:t>
            </a:r>
            <a:r>
              <a:rPr kumimoji="0" lang="en-US" sz="1900" b="0" i="1" u="none" strike="noStrike" cap="none" normalizeH="0" dirty="0" smtClean="0">
                <a:ln>
                  <a:noFill/>
                </a:ln>
                <a:effectLst/>
                <a:latin typeface="Arial" pitchFamily="34" charset="0"/>
                <a:cs typeface="Arial" pitchFamily="34" charset="0"/>
              </a:rPr>
              <a:t> </a:t>
            </a:r>
            <a:r>
              <a:rPr kumimoji="0" lang="en-US" sz="1900" b="0" i="1" u="none" strike="noStrike" cap="none" normalizeH="0" baseline="0" dirty="0" smtClean="0">
                <a:ln>
                  <a:noFill/>
                </a:ln>
                <a:effectLst/>
                <a:latin typeface="Arial" pitchFamily="34" charset="0"/>
                <a:cs typeface="Arial" pitchFamily="34" charset="0"/>
              </a:rPr>
              <a:t>u-</a:t>
            </a:r>
            <a:r>
              <a:rPr kumimoji="0" lang="en-US" sz="1900" b="0" i="1" u="none" strike="noStrike" cap="none" normalizeH="0" baseline="0" dirty="0" err="1" smtClean="0">
                <a:ln>
                  <a:noFill/>
                </a:ln>
                <a:effectLst/>
                <a:latin typeface="Arial" pitchFamily="34" charset="0"/>
                <a:cs typeface="Arial" pitchFamily="34" charset="0"/>
              </a:rPr>
              <a:t>m'kai</a:t>
            </a:r>
            <a:r>
              <a:rPr kumimoji="0" lang="en-US" sz="1900" b="0" i="1" u="none" strike="noStrike" cap="none" normalizeH="0" baseline="0" dirty="0" smtClean="0">
                <a:ln>
                  <a:noFill/>
                </a:ln>
                <a:effectLst/>
                <a:latin typeface="Arial" pitchFamily="34" charset="0"/>
                <a:cs typeface="Arial" pitchFamily="34" charset="0"/>
              </a:rPr>
              <a:t>-</a:t>
            </a:r>
            <a:r>
              <a:rPr kumimoji="0" lang="en-US" sz="1900" b="0" i="1" u="none" strike="noStrike" cap="none" normalizeH="0" baseline="0" dirty="0" err="1" smtClean="0">
                <a:ln>
                  <a:noFill/>
                </a:ln>
                <a:effectLst/>
                <a:latin typeface="Arial" pitchFamily="34" charset="0"/>
                <a:cs typeface="Arial" pitchFamily="34" charset="0"/>
              </a:rPr>
              <a:t>yeim</a:t>
            </a:r>
            <a:r>
              <a:rPr kumimoji="0" lang="en-US" sz="1900" b="0" i="1" u="none" strike="noStrike" cap="none" normalizeH="0" baseline="0" dirty="0" smtClean="0">
                <a:ln>
                  <a:noFill/>
                </a:ln>
                <a:effectLst/>
                <a:latin typeface="Arial" pitchFamily="34" charset="0"/>
                <a:cs typeface="Arial" pitchFamily="34" charset="0"/>
              </a:rPr>
              <a:t> e-mu-</a:t>
            </a:r>
            <a:r>
              <a:rPr kumimoji="0" lang="en-US" sz="1900" b="0" i="1" u="none" strike="noStrike" cap="none" normalizeH="0" baseline="0" dirty="0" err="1" smtClean="0">
                <a:ln>
                  <a:noFill/>
                </a:ln>
                <a:effectLst/>
                <a:latin typeface="Arial" pitchFamily="34" charset="0"/>
                <a:cs typeface="Arial" pitchFamily="34" charset="0"/>
              </a:rPr>
              <a:t>na</a:t>
            </a:r>
            <a:r>
              <a:rPr kumimoji="0" lang="en-US" sz="1900" b="0" i="1" u="none" strike="noStrike" cap="none" normalizeH="0" baseline="0" dirty="0" smtClean="0">
                <a:ln>
                  <a:noFill/>
                </a:ln>
                <a:effectLst/>
                <a:latin typeface="Arial" pitchFamily="34" charset="0"/>
                <a:cs typeface="Arial" pitchFamily="34" charset="0"/>
              </a:rPr>
              <a:t>-to </a:t>
            </a:r>
            <a:r>
              <a:rPr kumimoji="0" lang="en-US" sz="1900" b="0" i="1" u="none" strike="noStrike" cap="none" normalizeH="0" baseline="0" dirty="0" err="1" smtClean="0">
                <a:ln>
                  <a:noFill/>
                </a:ln>
                <a:effectLst/>
                <a:latin typeface="Arial" pitchFamily="34" charset="0"/>
                <a:cs typeface="Arial" pitchFamily="34" charset="0"/>
              </a:rPr>
              <a:t>li-shei-nei</a:t>
            </a:r>
            <a:r>
              <a:rPr kumimoji="0" lang="en-US" sz="1900" b="0" i="1" u="none" strike="noStrike" cap="none" normalizeH="0" baseline="0" dirty="0" smtClean="0">
                <a:ln>
                  <a:noFill/>
                </a:ln>
                <a:effectLst/>
                <a:latin typeface="Arial" pitchFamily="34" charset="0"/>
                <a:cs typeface="Arial" pitchFamily="34" charset="0"/>
              </a:rPr>
              <a:t> a-far </a:t>
            </a:r>
            <a:r>
              <a:rPr kumimoji="0" lang="en-US" sz="1900" b="0" i="1" u="none" strike="noStrike" cap="none" normalizeH="0" dirty="0" smtClean="0">
                <a:ln>
                  <a:noFill/>
                </a:ln>
                <a:effectLst/>
                <a:latin typeface="Arial" pitchFamily="34" charset="0"/>
                <a:cs typeface="Arial" pitchFamily="34" charset="0"/>
              </a:rPr>
              <a:t> </a:t>
            </a:r>
            <a:r>
              <a:rPr kumimoji="0" lang="en-US" sz="1900" b="0" i="1" u="none" strike="noStrike" cap="none" normalizeH="0" baseline="0" dirty="0" smtClean="0">
                <a:ln>
                  <a:noFill/>
                </a:ln>
                <a:effectLst/>
                <a:latin typeface="Arial" pitchFamily="34" charset="0"/>
                <a:cs typeface="Arial" pitchFamily="34" charset="0"/>
              </a:rPr>
              <a:t>mi cha-</a:t>
            </a:r>
            <a:r>
              <a:rPr kumimoji="0" lang="en-US" sz="1900" b="0" i="1" u="sng" strike="noStrike" cap="none" normalizeH="0" baseline="0" dirty="0" smtClean="0">
                <a:ln>
                  <a:noFill/>
                </a:ln>
                <a:effectLst/>
                <a:latin typeface="Arial" pitchFamily="34" charset="0"/>
                <a:cs typeface="Arial" pitchFamily="34" charset="0"/>
              </a:rPr>
              <a:t>mo</a:t>
            </a:r>
            <a:r>
              <a:rPr kumimoji="0" lang="en-US" sz="1900" b="0" i="1" u="none" strike="noStrike" cap="none" normalizeH="0" baseline="0" dirty="0" smtClean="0">
                <a:ln>
                  <a:noFill/>
                </a:ln>
                <a:effectLst/>
                <a:latin typeface="Arial" pitchFamily="34" charset="0"/>
                <a:cs typeface="Arial" pitchFamily="34" charset="0"/>
              </a:rPr>
              <a:t>-cha </a:t>
            </a:r>
            <a:r>
              <a:rPr kumimoji="0" lang="en-US" sz="1900" b="0" i="1" u="sng" strike="noStrike" cap="none" normalizeH="0" baseline="0" dirty="0" err="1" smtClean="0">
                <a:ln>
                  <a:noFill/>
                </a:ln>
                <a:effectLst/>
                <a:latin typeface="Arial" pitchFamily="34" charset="0"/>
                <a:cs typeface="Arial" pitchFamily="34" charset="0"/>
              </a:rPr>
              <a:t>ba</a:t>
            </a:r>
            <a:r>
              <a:rPr kumimoji="0" lang="en-US" sz="1900" b="0" i="1" u="none" strike="noStrike" cap="none" normalizeH="0" baseline="0" dirty="0" smtClean="0">
                <a:ln>
                  <a:noFill/>
                </a:ln>
                <a:effectLst/>
                <a:latin typeface="Arial" pitchFamily="34" charset="0"/>
                <a:cs typeface="Arial" pitchFamily="34" charset="0"/>
              </a:rPr>
              <a:t>-al </a:t>
            </a:r>
            <a:r>
              <a:rPr kumimoji="0" lang="en-US" sz="1900" b="0" i="1" u="none" strike="noStrike" cap="none" normalizeH="0" baseline="0" dirty="0" err="1" smtClean="0">
                <a:ln>
                  <a:noFill/>
                </a:ln>
                <a:effectLst/>
                <a:latin typeface="Arial" pitchFamily="34" charset="0"/>
                <a:cs typeface="Arial" pitchFamily="34" charset="0"/>
              </a:rPr>
              <a:t>g'vu</a:t>
            </a:r>
            <a:r>
              <a:rPr kumimoji="0" lang="en-US" sz="1900" b="0" i="1" u="none" strike="noStrike" cap="none" normalizeH="0" baseline="0" dirty="0" smtClean="0">
                <a:ln>
                  <a:noFill/>
                </a:ln>
                <a:effectLst/>
                <a:latin typeface="Arial" pitchFamily="34" charset="0"/>
                <a:cs typeface="Arial" pitchFamily="34" charset="0"/>
              </a:rPr>
              <a:t>-rot </a:t>
            </a:r>
            <a:r>
              <a:rPr kumimoji="0" lang="en-US" sz="1900" b="0" i="1" u="none" strike="noStrike" cap="none" normalizeH="0" dirty="0" smtClean="0">
                <a:ln>
                  <a:noFill/>
                </a:ln>
                <a:effectLst/>
                <a:latin typeface="Arial" pitchFamily="34" charset="0"/>
                <a:cs typeface="Arial" pitchFamily="34" charset="0"/>
              </a:rPr>
              <a:t> </a:t>
            </a:r>
            <a:r>
              <a:rPr kumimoji="0" lang="en-US" sz="1900" b="0" i="1" u="none" strike="noStrike" cap="none" normalizeH="0" baseline="0" dirty="0" smtClean="0">
                <a:ln>
                  <a:noFill/>
                </a:ln>
                <a:effectLst/>
                <a:latin typeface="Arial" pitchFamily="34" charset="0"/>
                <a:cs typeface="Arial" pitchFamily="34" charset="0"/>
              </a:rPr>
              <a:t>u-mi </a:t>
            </a:r>
            <a:r>
              <a:rPr kumimoji="0" lang="en-US" sz="1900" b="0" i="1" u="sng" strike="noStrike" cap="none" normalizeH="0" baseline="0" dirty="0" smtClean="0">
                <a:ln>
                  <a:noFill/>
                </a:ln>
                <a:effectLst/>
                <a:latin typeface="Arial" pitchFamily="34" charset="0"/>
                <a:cs typeface="Arial" pitchFamily="34" charset="0"/>
              </a:rPr>
              <a:t>do</a:t>
            </a:r>
            <a:r>
              <a:rPr kumimoji="0" lang="en-US" sz="1900" b="0" i="1" u="none" strike="noStrike" cap="none" normalizeH="0" baseline="0" dirty="0" smtClean="0">
                <a:ln>
                  <a:noFill/>
                </a:ln>
                <a:effectLst/>
                <a:latin typeface="Arial" pitchFamily="34" charset="0"/>
                <a:cs typeface="Arial" pitchFamily="34" charset="0"/>
              </a:rPr>
              <a:t>-me </a:t>
            </a:r>
            <a:r>
              <a:rPr kumimoji="0" lang="en-US" sz="1900" b="0" i="1" u="none" strike="noStrike" cap="none" normalizeH="0" baseline="0" dirty="0" err="1" smtClean="0">
                <a:ln>
                  <a:noFill/>
                </a:ln>
                <a:effectLst/>
                <a:latin typeface="Arial" pitchFamily="34" charset="0"/>
                <a:cs typeface="Arial" pitchFamily="34" charset="0"/>
              </a:rPr>
              <a:t>lach</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dirty="0" smtClean="0">
                <a:ln>
                  <a:noFill/>
                </a:ln>
                <a:effectLst/>
                <a:latin typeface="Arial" pitchFamily="34" charset="0"/>
                <a:cs typeface="Arial" pitchFamily="34" charset="0"/>
              </a:rPr>
              <a:t> </a:t>
            </a:r>
            <a:r>
              <a:rPr kumimoji="0" lang="en-US" sz="1900" b="0" i="1" u="sng" strike="noStrike" cap="none" normalizeH="0" baseline="0" dirty="0" smtClean="0">
                <a:ln>
                  <a:noFill/>
                </a:ln>
                <a:effectLst/>
                <a:latin typeface="Arial" pitchFamily="34" charset="0"/>
                <a:cs typeface="Arial" pitchFamily="34" charset="0"/>
              </a:rPr>
              <a:t>me</a:t>
            </a:r>
            <a:r>
              <a:rPr kumimoji="0" lang="en-US" sz="1900" b="0" i="1" u="none" strike="noStrike" cap="none" normalizeH="0" baseline="0" dirty="0" smtClean="0">
                <a:ln>
                  <a:noFill/>
                </a:ln>
                <a:effectLst/>
                <a:latin typeface="Arial" pitchFamily="34" charset="0"/>
                <a:cs typeface="Arial" pitchFamily="34" charset="0"/>
              </a:rPr>
              <a:t>-</a:t>
            </a:r>
            <a:r>
              <a:rPr kumimoji="0" lang="en-US" sz="1900" b="0" i="1" u="none" strike="noStrike" cap="none" normalizeH="0" baseline="0" dirty="0" err="1" smtClean="0">
                <a:ln>
                  <a:noFill/>
                </a:ln>
                <a:effectLst/>
                <a:latin typeface="Arial" pitchFamily="34" charset="0"/>
                <a:cs typeface="Arial" pitchFamily="34" charset="0"/>
              </a:rPr>
              <a:t>lech</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mei-mit</a:t>
            </a:r>
            <a:r>
              <a:rPr kumimoji="0" lang="en-US" sz="1900" b="0" i="1" u="none" strike="noStrike" cap="none" normalizeH="0" baseline="0" dirty="0" smtClean="0">
                <a:ln>
                  <a:noFill/>
                </a:ln>
                <a:effectLst/>
                <a:latin typeface="Arial" pitchFamily="34" charset="0"/>
                <a:cs typeface="Arial" pitchFamily="34" charset="0"/>
              </a:rPr>
              <a:t> u-</a:t>
            </a:r>
            <a:r>
              <a:rPr kumimoji="0" lang="en-US" sz="1900" b="0" i="1" u="none" strike="noStrike" cap="none" normalizeH="0" baseline="0" dirty="0" err="1" smtClean="0">
                <a:ln>
                  <a:noFill/>
                </a:ln>
                <a:effectLst/>
                <a:latin typeface="Arial" pitchFamily="34" charset="0"/>
                <a:cs typeface="Arial" pitchFamily="34" charset="0"/>
              </a:rPr>
              <a:t>m'chai</a:t>
            </a:r>
            <a:r>
              <a:rPr kumimoji="0" lang="en-US" sz="1900" b="0" i="1" u="none" strike="noStrike" cap="none" normalizeH="0" baseline="0" dirty="0" smtClean="0">
                <a:ln>
                  <a:noFill/>
                </a:ln>
                <a:effectLst/>
                <a:latin typeface="Arial" pitchFamily="34" charset="0"/>
                <a:cs typeface="Arial" pitchFamily="34" charset="0"/>
              </a:rPr>
              <a:t>-ye u-</a:t>
            </a:r>
            <a:r>
              <a:rPr kumimoji="0" lang="en-US" sz="1900" b="0" i="1" u="none" strike="noStrike" cap="none" normalizeH="0" baseline="0" dirty="0" err="1" smtClean="0">
                <a:ln>
                  <a:noFill/>
                </a:ln>
                <a:effectLst/>
                <a:latin typeface="Arial" pitchFamily="34" charset="0"/>
                <a:cs typeface="Arial" pitchFamily="34" charset="0"/>
              </a:rPr>
              <a:t>matz</a:t>
            </a:r>
            <a:r>
              <a:rPr kumimoji="0" lang="en-US" sz="1900" b="0" i="1" u="none" strike="noStrike" cap="none" normalizeH="0" baseline="0" dirty="0" smtClean="0">
                <a:ln>
                  <a:noFill/>
                </a:ln>
                <a:effectLst/>
                <a:latin typeface="Arial" pitchFamily="34" charset="0"/>
                <a:cs typeface="Arial" pitchFamily="34" charset="0"/>
              </a:rPr>
              <a:t>-</a:t>
            </a:r>
            <a:r>
              <a:rPr kumimoji="0" lang="en-US" sz="1900" b="0" i="1" u="sng" strike="noStrike" cap="none" normalizeH="0" baseline="0" dirty="0" smtClean="0">
                <a:ln>
                  <a:noFill/>
                </a:ln>
                <a:effectLst/>
                <a:latin typeface="Arial" pitchFamily="34" charset="0"/>
                <a:cs typeface="Arial" pitchFamily="34" charset="0"/>
              </a:rPr>
              <a:t>mi</a:t>
            </a:r>
            <a:r>
              <a:rPr kumimoji="0" lang="en-US" sz="1900" b="0" i="1" u="none" strike="noStrike" cap="none" normalizeH="0" baseline="0" dirty="0" smtClean="0">
                <a:ln>
                  <a:noFill/>
                </a:ln>
                <a:effectLst/>
                <a:latin typeface="Arial" pitchFamily="34" charset="0"/>
                <a:cs typeface="Arial" pitchFamily="34" charset="0"/>
              </a:rPr>
              <a:t>-ach </a:t>
            </a:r>
            <a:r>
              <a:rPr kumimoji="0" lang="en-US" sz="1900" b="0" i="1" u="none" strike="noStrike" cap="none" normalizeH="0" baseline="0" dirty="0" err="1" smtClean="0">
                <a:ln>
                  <a:noFill/>
                </a:ln>
                <a:effectLst/>
                <a:latin typeface="Arial" pitchFamily="34" charset="0"/>
                <a:cs typeface="Arial" pitchFamily="34" charset="0"/>
              </a:rPr>
              <a:t>y'shu</a:t>
            </a:r>
            <a:r>
              <a:rPr kumimoji="0" lang="en-US" sz="1900" b="0" i="1" u="none" strike="noStrike" cap="none" normalizeH="0" baseline="0" dirty="0" smtClean="0">
                <a:ln>
                  <a:noFill/>
                </a:ln>
                <a:effectLst/>
                <a:latin typeface="Arial" pitchFamily="34" charset="0"/>
                <a:cs typeface="Arial" pitchFamily="34" charset="0"/>
              </a:rPr>
              <a:t>-a, </a:t>
            </a:r>
            <a:r>
              <a:rPr kumimoji="0" lang="en-US" sz="1900" b="0" i="1" u="none" strike="noStrike" cap="none" normalizeH="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v'ne</a:t>
            </a:r>
            <a:r>
              <a:rPr kumimoji="0" lang="en-US" sz="1900" b="0" i="1" u="none" strike="noStrike" cap="none" normalizeH="0" baseline="0" dirty="0" smtClean="0">
                <a:ln>
                  <a:noFill/>
                </a:ln>
                <a:effectLst/>
                <a:latin typeface="Arial" pitchFamily="34" charset="0"/>
                <a:cs typeface="Arial" pitchFamily="34" charset="0"/>
              </a:rPr>
              <a:t>-e-man a-</a:t>
            </a:r>
            <a:r>
              <a:rPr kumimoji="0" lang="en-US" sz="1900" b="0" i="1" u="none" strike="noStrike" cap="none" normalizeH="0" baseline="0" dirty="0" err="1" smtClean="0">
                <a:ln>
                  <a:noFill/>
                </a:ln>
                <a:effectLst/>
                <a:latin typeface="Arial" pitchFamily="34" charset="0"/>
                <a:cs typeface="Arial" pitchFamily="34" charset="0"/>
              </a:rPr>
              <a:t>tah</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l'ha</a:t>
            </a:r>
            <a:r>
              <a:rPr kumimoji="0" lang="en-US" sz="1900" b="0" i="1" u="none" strike="noStrike" cap="none" normalizeH="0" baseline="0" dirty="0" smtClean="0">
                <a:ln>
                  <a:noFill/>
                </a:ln>
                <a:effectLst/>
                <a:latin typeface="Arial" pitchFamily="34" charset="0"/>
                <a:cs typeface="Arial" pitchFamily="34" charset="0"/>
              </a:rPr>
              <a:t>-cha-</a:t>
            </a:r>
            <a:r>
              <a:rPr kumimoji="0" lang="en-US" sz="1900" b="0" i="1" u="none" strike="noStrike" cap="none" normalizeH="0" baseline="0" dirty="0" err="1" smtClean="0">
                <a:ln>
                  <a:noFill/>
                </a:ln>
                <a:effectLst/>
                <a:latin typeface="Arial" pitchFamily="34" charset="0"/>
                <a:cs typeface="Arial" pitchFamily="34" charset="0"/>
              </a:rPr>
              <a:t>yot</a:t>
            </a:r>
            <a:r>
              <a:rPr kumimoji="0" lang="en-US" sz="1900" b="0" i="1" u="none" strike="noStrike" cap="none" normalizeH="0" baseline="0" dirty="0" smtClean="0">
                <a:ln>
                  <a:noFill/>
                </a:ln>
                <a:effectLst/>
                <a:latin typeface="Arial" pitchFamily="34" charset="0"/>
                <a:cs typeface="Arial" pitchFamily="34" charset="0"/>
              </a:rPr>
              <a:t> </a:t>
            </a:r>
            <a:r>
              <a:rPr kumimoji="0" lang="en-US" sz="1900" b="0" i="1" u="none" strike="noStrike" cap="none" normalizeH="0" baseline="0" dirty="0" err="1" smtClean="0">
                <a:ln>
                  <a:noFill/>
                </a:ln>
                <a:effectLst/>
                <a:latin typeface="Arial" pitchFamily="34" charset="0"/>
                <a:cs typeface="Arial" pitchFamily="34" charset="0"/>
              </a:rPr>
              <a:t>mei-tim</a:t>
            </a:r>
            <a:r>
              <a:rPr kumimoji="0" lang="en-US" sz="1900" b="0" i="1" u="none" strike="noStrike" cap="none" normalizeH="0" baseline="0" dirty="0" smtClean="0">
                <a:ln>
                  <a:noFill/>
                </a:ln>
                <a:effectLst/>
                <a:latin typeface="Arial" pitchFamily="34" charset="0"/>
                <a:cs typeface="Arial" pitchFamily="34" charset="0"/>
              </a:rPr>
              <a:t> </a:t>
            </a:r>
            <a:endParaRPr kumimoji="0" lang="en-US"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u="none" strike="noStrike" cap="none" normalizeH="0" baseline="0" dirty="0" err="1" smtClean="0">
                <a:ln>
                  <a:noFill/>
                </a:ln>
                <a:effectLst/>
                <a:latin typeface="Arial" pitchFamily="34" charset="0"/>
                <a:cs typeface="Arial" pitchFamily="34" charset="0"/>
              </a:rPr>
              <a:t>Ba-ruch</a:t>
            </a:r>
            <a:r>
              <a:rPr kumimoji="0" lang="en-US" b="0" u="none" strike="noStrike" cap="none" normalizeH="0" baseline="0" dirty="0" smtClean="0">
                <a:ln>
                  <a:noFill/>
                </a:ln>
                <a:effectLst/>
                <a:latin typeface="Arial" pitchFamily="34" charset="0"/>
                <a:cs typeface="Arial" pitchFamily="34" charset="0"/>
              </a:rPr>
              <a:t> a-</a:t>
            </a:r>
            <a:r>
              <a:rPr kumimoji="0" lang="en-US" b="0" u="none" strike="noStrike" cap="none" normalizeH="0" baseline="0" dirty="0" err="1" smtClean="0">
                <a:ln>
                  <a:noFill/>
                </a:ln>
                <a:effectLst/>
                <a:latin typeface="Arial" pitchFamily="34" charset="0"/>
                <a:cs typeface="Arial" pitchFamily="34" charset="0"/>
              </a:rPr>
              <a:t>tah</a:t>
            </a:r>
            <a:r>
              <a:rPr kumimoji="0" lang="en-US" b="0" u="none" strike="noStrike" cap="none" normalizeH="0" baseline="0" dirty="0" smtClean="0">
                <a:ln>
                  <a:noFill/>
                </a:ln>
                <a:effectLst/>
                <a:latin typeface="Arial" pitchFamily="34" charset="0"/>
                <a:cs typeface="Arial" pitchFamily="34" charset="0"/>
              </a:rPr>
              <a:t> A-do-</a:t>
            </a:r>
            <a:r>
              <a:rPr kumimoji="0" lang="en-US" b="0" u="none" strike="noStrike" cap="none" normalizeH="0" baseline="0" dirty="0" err="1" smtClean="0">
                <a:ln>
                  <a:noFill/>
                </a:ln>
                <a:effectLst/>
                <a:latin typeface="Arial" pitchFamily="34" charset="0"/>
                <a:cs typeface="Arial" pitchFamily="34" charset="0"/>
              </a:rPr>
              <a:t>nai</a:t>
            </a:r>
            <a:r>
              <a:rPr kumimoji="0" lang="en-US" b="0" u="none" strike="noStrike" cap="none" normalizeH="0" baseline="0" dirty="0" smtClean="0">
                <a:ln>
                  <a:noFill/>
                </a:ln>
                <a:effectLst/>
                <a:latin typeface="Arial" pitchFamily="34" charset="0"/>
                <a:cs typeface="Arial" pitchFamily="34" charset="0"/>
              </a:rPr>
              <a:t>, </a:t>
            </a:r>
            <a:br>
              <a:rPr kumimoji="0" lang="en-US" b="0" u="none" strike="noStrike" cap="none" normalizeH="0" baseline="0" dirty="0" smtClean="0">
                <a:ln>
                  <a:noFill/>
                </a:ln>
                <a:effectLst/>
                <a:latin typeface="Arial" pitchFamily="34" charset="0"/>
                <a:cs typeface="Arial" pitchFamily="34" charset="0"/>
              </a:rPr>
            </a:br>
            <a:r>
              <a:rPr kumimoji="0" lang="en-US" b="0" u="none" strike="noStrike" cap="none" normalizeH="0" baseline="0" dirty="0" err="1" smtClean="0">
                <a:ln>
                  <a:noFill/>
                </a:ln>
                <a:effectLst/>
                <a:latin typeface="Arial" pitchFamily="34" charset="0"/>
                <a:cs typeface="Arial" pitchFamily="34" charset="0"/>
              </a:rPr>
              <a:t>m'cha-yei</a:t>
            </a:r>
            <a:r>
              <a:rPr kumimoji="0" lang="en-US" b="0" u="none" strike="noStrike" cap="none" normalizeH="0" baseline="0" dirty="0" smtClean="0">
                <a:ln>
                  <a:noFill/>
                </a:ln>
                <a:effectLst/>
                <a:latin typeface="Arial" pitchFamily="34" charset="0"/>
                <a:cs typeface="Arial" pitchFamily="34" charset="0"/>
              </a:rPr>
              <a:t> ha-</a:t>
            </a:r>
            <a:r>
              <a:rPr kumimoji="0" lang="en-US" b="0" u="none" strike="noStrike" cap="none" normalizeH="0" baseline="0" dirty="0" err="1" smtClean="0">
                <a:ln>
                  <a:noFill/>
                </a:ln>
                <a:effectLst/>
                <a:latin typeface="Arial" pitchFamily="34" charset="0"/>
                <a:cs typeface="Arial" pitchFamily="34" charset="0"/>
              </a:rPr>
              <a:t>mei</a:t>
            </a:r>
            <a:r>
              <a:rPr kumimoji="0" lang="en-US" b="0" u="none" strike="noStrike" cap="none" normalizeH="0" baseline="0" dirty="0" smtClean="0">
                <a:ln>
                  <a:noFill/>
                </a:ln>
                <a:effectLst/>
                <a:latin typeface="Arial" pitchFamily="34" charset="0"/>
                <a:cs typeface="Arial" pitchFamily="34" charset="0"/>
              </a:rPr>
              <a:t>-</a:t>
            </a:r>
            <a:r>
              <a:rPr kumimoji="0" lang="en-US" b="0" u="none" strike="noStrike" cap="none" normalizeH="0" baseline="0" dirty="0" err="1" smtClean="0">
                <a:ln>
                  <a:noFill/>
                </a:ln>
                <a:effectLst/>
                <a:latin typeface="Arial" pitchFamily="34" charset="0"/>
                <a:cs typeface="Arial" pitchFamily="34" charset="0"/>
              </a:rPr>
              <a:t>tim</a:t>
            </a:r>
            <a:r>
              <a:rPr kumimoji="0" lang="en-US" sz="1000" b="0" i="1" u="none" strike="noStrike" cap="none" normalizeH="0" baseline="0" dirty="0" smtClean="0">
                <a:ln>
                  <a:noFill/>
                </a:ln>
                <a:effectLst/>
                <a:latin typeface="Arial" pitchFamily="34" charset="0"/>
                <a:cs typeface="Arial" pitchFamily="34" charset="0"/>
              </a:rPr>
              <a:t>.</a:t>
            </a:r>
            <a:r>
              <a:rPr kumimoji="0" lang="en-US" sz="900" b="0" i="0" u="none" strike="noStrike" cap="none" normalizeH="0" baseline="0" dirty="0" smtClean="0">
                <a:ln>
                  <a:noFill/>
                </a:ln>
                <a:effectLst/>
                <a:latin typeface="Arial" pitchFamily="34" charset="0"/>
                <a:cs typeface="Arial" pitchFamily="34" charset="0"/>
              </a:rPr>
              <a:t> </a:t>
            </a:r>
            <a:endParaRPr kumimoji="0" lang="en-US" sz="1800" b="0" i="0" u="none" strike="noStrike" cap="none" normalizeH="0" baseline="0" dirty="0" smtClean="0">
              <a:ln>
                <a:noFill/>
              </a:ln>
              <a:effectLst/>
              <a:latin typeface="Arial" pitchFamily="34" charset="0"/>
              <a:cs typeface="Arial" pitchFamily="34" charset="0"/>
            </a:endParaRPr>
          </a:p>
        </p:txBody>
      </p:sp>
      <p:sp>
        <p:nvSpPr>
          <p:cNvPr id="133122" name="Rectangle 2"/>
          <p:cNvSpPr>
            <a:spLocks noChangeArrowheads="1"/>
          </p:cNvSpPr>
          <p:nvPr/>
        </p:nvSpPr>
        <p:spPr bwMode="auto">
          <a:xfrm>
            <a:off x="4343400" y="0"/>
            <a:ext cx="48006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cs typeface="Arial" pitchFamily="34" charset="0"/>
              </a:rPr>
              <a:t>Powers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pitchFamily="34" charset="0"/>
                <a:cs typeface="Arial" pitchFamily="34" charset="0"/>
              </a:rPr>
              <a:t>Thy might is eternal, O YHVH,</a:t>
            </a:r>
            <a:endParaRPr kumimoji="0" lang="en-US" sz="4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cs typeface="Arial" pitchFamily="34" charset="0"/>
              </a:rPr>
              <a:t>Who revives the dead,</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Powerful in saving,</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Who makes the wind to blow and the rain to fall, [</a:t>
            </a:r>
            <a:r>
              <a:rPr kumimoji="0" lang="en-US" sz="2400" i="1" u="none" strike="noStrike" cap="none" normalizeH="0" baseline="0" dirty="0" smtClean="0">
                <a:ln>
                  <a:noFill/>
                </a:ln>
                <a:solidFill>
                  <a:schemeClr val="tx1"/>
                </a:solidFill>
                <a:effectLst/>
                <a:latin typeface="Arial" pitchFamily="34" charset="0"/>
                <a:cs typeface="Arial" pitchFamily="34" charset="0"/>
              </a:rPr>
              <a:t>Said only in winter</a:t>
            </a:r>
            <a:r>
              <a:rPr kumimoji="0" lang="en-US" sz="2400" i="0" u="none" strike="noStrike" cap="none" normalizeH="0" baseline="0" dirty="0" smtClean="0">
                <a:ln>
                  <a:noFill/>
                </a:ln>
                <a:solidFill>
                  <a:schemeClr val="tx1"/>
                </a:solidFill>
                <a:effectLst/>
                <a:latin typeface="Arial" pitchFamily="34" charset="0"/>
                <a:cs typeface="Arial" pitchFamily="34" charset="0"/>
              </a:rPr>
              <a:t>]</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Who sustains the living with loving kindness,</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Who revives the dead with great mercy,</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Who supports the falling, heals the sick, frees the captive, </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And keeps faith with the dead;</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Who is like Thee, Almighty, and who resembles Thee,</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O King who can bring death and give life,</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And can make salvation blossom forth.</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And faithful art Thou to revive the dead.</a:t>
            </a:r>
            <a:r>
              <a:rPr kumimoji="0" lang="en-US" sz="2400" i="0" u="none" strike="noStrike" cap="none" normalizeH="0" dirty="0" smtClean="0">
                <a:ln>
                  <a:noFill/>
                </a:ln>
                <a:solidFill>
                  <a:schemeClr val="tx1"/>
                </a:solidFill>
                <a:effectLst/>
                <a:latin typeface="Arial" pitchFamily="34" charset="0"/>
                <a:cs typeface="Arial" pitchFamily="34" charset="0"/>
              </a:rPr>
              <a:t> </a:t>
            </a:r>
            <a:r>
              <a:rPr kumimoji="0" lang="en-US" sz="2400" i="0" u="none" strike="noStrike" cap="none" normalizeH="0" baseline="0" dirty="0" smtClean="0">
                <a:ln>
                  <a:noFill/>
                </a:ln>
                <a:solidFill>
                  <a:schemeClr val="tx1"/>
                </a:solidFill>
                <a:effectLst/>
                <a:latin typeface="Arial" pitchFamily="34" charset="0"/>
                <a:cs typeface="Arial" pitchFamily="34" charset="0"/>
              </a:rPr>
              <a:t>Blessed art Thou, Lord, who makes the dead live.</a:t>
            </a:r>
          </a:p>
        </p:txBody>
      </p:sp>
    </p:spTree>
  </p:cSld>
  <p:clrMapOvr>
    <a:masterClrMapping/>
  </p:clrMapOvr>
  <p:transition spd="med">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413338"/>
            <a:ext cx="7467600" cy="1200329"/>
          </a:xfrm>
          <a:prstGeom prst="rect">
            <a:avLst/>
          </a:prstGeom>
        </p:spPr>
        <p:txBody>
          <a:bodyPr wrap="square">
            <a:spAutoFit/>
          </a:bodyPr>
          <a:lstStyle/>
          <a:p>
            <a:endParaRPr lang="en-US" i="1" dirty="0" smtClean="0"/>
          </a:p>
          <a:p>
            <a:endParaRPr lang="en-US" i="1" dirty="0"/>
          </a:p>
          <a:p>
            <a:endParaRPr lang="en-US" i="1" dirty="0" smtClean="0"/>
          </a:p>
          <a:p>
            <a:r>
              <a:rPr lang="en-US" i="1" dirty="0" smtClean="0"/>
              <a:t> </a:t>
            </a:r>
            <a:endParaRPr lang="en-US" dirty="0"/>
          </a:p>
        </p:txBody>
      </p:sp>
      <p:sp>
        <p:nvSpPr>
          <p:cNvPr id="134145" name="Rectangle 1"/>
          <p:cNvSpPr>
            <a:spLocks noChangeArrowheads="1"/>
          </p:cNvSpPr>
          <p:nvPr/>
        </p:nvSpPr>
        <p:spPr bwMode="auto">
          <a:xfrm>
            <a:off x="381000" y="457200"/>
            <a:ext cx="8305800" cy="56938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The doctrine of the Resurrection of the dead was of such importance to Pharisaic Judaism, which became Orthodox Judaism, that the sages decreed,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2800" b="1" i="1" dirty="0">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Arial" pitchFamily="34" charset="0"/>
                <a:cs typeface="Arial" pitchFamily="34" charset="0"/>
              </a:rPr>
              <a:t>On </a:t>
            </a:r>
            <a:r>
              <a:rPr kumimoji="0" lang="en-US" sz="2800" b="1" i="1" u="none" strike="noStrike" cap="none" normalizeH="0" baseline="0" dirty="0" err="1" smtClean="0">
                <a:ln>
                  <a:noFill/>
                </a:ln>
                <a:solidFill>
                  <a:schemeClr val="tx1"/>
                </a:solidFill>
                <a:effectLst/>
                <a:latin typeface="Arial" pitchFamily="34" charset="0"/>
                <a:cs typeface="Arial" pitchFamily="34" charset="0"/>
              </a:rPr>
              <a:t>Tannaite</a:t>
            </a:r>
            <a:r>
              <a:rPr kumimoji="0" lang="en-US" sz="2800" b="1" i="1" u="none" strike="noStrike" cap="none" normalizeH="0" baseline="0" dirty="0" smtClean="0">
                <a:ln>
                  <a:noFill/>
                </a:ln>
                <a:solidFill>
                  <a:schemeClr val="tx1"/>
                </a:solidFill>
                <a:effectLst/>
                <a:latin typeface="Arial" pitchFamily="34" charset="0"/>
                <a:cs typeface="Arial" pitchFamily="34" charset="0"/>
              </a:rPr>
              <a:t> authority [it was stated], </a:t>
            </a:r>
            <a:r>
              <a:rPr kumimoji="0" lang="en-US" sz="2800" b="1" i="0" u="none" strike="noStrike" cap="none" normalizeH="0" baseline="0" dirty="0" smtClean="0">
                <a:ln>
                  <a:noFill/>
                </a:ln>
                <a:solidFill>
                  <a:schemeClr val="tx1"/>
                </a:solidFill>
                <a:effectLst/>
                <a:latin typeface="Arial" pitchFamily="34" charset="0"/>
                <a:cs typeface="Arial" pitchFamily="34" charset="0"/>
              </a:rPr>
              <a:t>“Such a one denied the resurrection of the dead, therefore he will not have a portion in the resurrection of the dead.  For all the measures [meted out by] the Holy One, blessed be he, are in accord with the principle of measure for measure.”  (b. Sanhedrin 90a)</a:t>
            </a:r>
          </a:p>
        </p:txBody>
      </p:sp>
    </p:spTree>
  </p:cSld>
  <p:clrMapOvr>
    <a:masterClrMapping/>
  </p:clrMapOvr>
  <p:transition spd="med">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533400" y="685800"/>
            <a:ext cx="8153400" cy="5386090"/>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857250" algn="l"/>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a:t>
            </a:r>
          </a:p>
          <a:p>
            <a:pPr marL="0" marR="0" lvl="0" indent="0" algn="ctr" defTabSz="914400" rtl="0" eaLnBrk="1" fontAlgn="base" latinLnBrk="0" hangingPunct="1">
              <a:lnSpc>
                <a:spcPct val="100000"/>
              </a:lnSpc>
              <a:spcBef>
                <a:spcPct val="0"/>
              </a:spcBef>
              <a:spcAft>
                <a:spcPct val="0"/>
              </a:spcAft>
              <a:buClrTx/>
              <a:buSzTx/>
              <a:tabLst>
                <a:tab pos="857250" algn="l"/>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Known as </a:t>
            </a:r>
            <a:r>
              <a:rPr kumimoji="0" lang="en-US" sz="36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Kedushat</a:t>
            </a:r>
            <a:r>
              <a:rPr kumimoji="0" lang="en-US" sz="3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ha-Shem</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tabLst>
                <a:tab pos="857250" algn="l"/>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sanctification of the Name") this offers praise of </a:t>
            </a:r>
            <a:r>
              <a:rPr kumimoji="0" lang="en-US" sz="3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Elohim's</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holiness.</a:t>
            </a:r>
          </a:p>
          <a:p>
            <a:pPr marL="0" marR="0" lvl="0" indent="0" algn="ctr" defTabSz="914400" rtl="0" eaLnBrk="1" fontAlgn="base" latinLnBrk="0" hangingPunct="1">
              <a:lnSpc>
                <a:spcPct val="100000"/>
              </a:lnSpc>
              <a:spcBef>
                <a:spcPct val="0"/>
              </a:spcBef>
              <a:spcAft>
                <a:spcPct val="0"/>
              </a:spcAft>
              <a:buClrTx/>
              <a:buSzTx/>
              <a:tabLst>
                <a:tab pos="857250" algn="l"/>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ctr" defTabSz="914400" rtl="0" eaLnBrk="0" fontAlgn="base" latinLnBrk="0" hangingPunct="0">
              <a:lnSpc>
                <a:spcPct val="100000"/>
              </a:lnSpc>
              <a:spcBef>
                <a:spcPct val="0"/>
              </a:spcBef>
              <a:spcAft>
                <a:spcPct val="0"/>
              </a:spcAft>
              <a:buClrTx/>
              <a:buSzTx/>
              <a:buFontTx/>
              <a:buAutoNum type="arabicPeriod"/>
              <a:tabLst>
                <a:tab pos="857250" algn="l"/>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During the chazzan's repetition, a longer version of the blessing called </a:t>
            </a:r>
            <a:r>
              <a:rPr kumimoji="0" lang="en-US" sz="36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2" tooltip="Kedusha"/>
              </a:rPr>
              <a:t>Kedusha</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chanted responsively. The </a:t>
            </a:r>
            <a:r>
              <a:rPr kumimoji="0" lang="en-US" sz="3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Kedusha</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further expanded on Shabbat and Festivals.</a:t>
            </a:r>
            <a:endParaRPr kumimoji="0" lang="en-US" sz="4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066800"/>
          </a:xfrm>
        </p:spPr>
        <p:txBody>
          <a:bodyPr>
            <a:noAutofit/>
          </a:bodyPr>
          <a:lstStyle/>
          <a:p>
            <a:r>
              <a:rPr lang="en-US" sz="3600" b="1" dirty="0" smtClean="0"/>
              <a:t>Known as </a:t>
            </a:r>
            <a:r>
              <a:rPr lang="en-US" sz="3600" b="1" i="1" dirty="0" err="1" smtClean="0"/>
              <a:t>Kedushat</a:t>
            </a:r>
            <a:r>
              <a:rPr lang="en-US" sz="3600" b="1" i="1" dirty="0" smtClean="0"/>
              <a:t> ha-Shem</a:t>
            </a:r>
            <a:r>
              <a:rPr lang="en-US" sz="3600" b="1" dirty="0" smtClean="0"/>
              <a:t> </a:t>
            </a:r>
            <a:r>
              <a:rPr lang="en-US" sz="2800" b="1" dirty="0" smtClean="0"/>
              <a:t/>
            </a:r>
            <a:br>
              <a:rPr lang="en-US" sz="2800" b="1" dirty="0" smtClean="0"/>
            </a:br>
            <a:r>
              <a:rPr lang="en-US" sz="2000" b="1" dirty="0" smtClean="0"/>
              <a:t>("the sanctification of the Name") </a:t>
            </a:r>
            <a:br>
              <a:rPr lang="en-US" sz="2000" b="1" dirty="0" smtClean="0"/>
            </a:br>
            <a:r>
              <a:rPr lang="en-US" sz="2000" b="1" dirty="0" smtClean="0"/>
              <a:t>this offers praise </a:t>
            </a:r>
            <a:r>
              <a:rPr lang="en-US" sz="2000" b="1" dirty="0" err="1" smtClean="0"/>
              <a:t>ofElohim's</a:t>
            </a:r>
            <a:r>
              <a:rPr lang="en-US" sz="2000" b="1" dirty="0" smtClean="0"/>
              <a:t> holiness.</a:t>
            </a:r>
            <a:endParaRPr lang="en-US" sz="2000" b="1" dirty="0"/>
          </a:p>
        </p:txBody>
      </p:sp>
      <p:sp>
        <p:nvSpPr>
          <p:cNvPr id="3" name="Content Placeholder 2"/>
          <p:cNvSpPr>
            <a:spLocks noGrp="1"/>
          </p:cNvSpPr>
          <p:nvPr>
            <p:ph idx="1"/>
          </p:nvPr>
        </p:nvSpPr>
        <p:spPr>
          <a:xfrm>
            <a:off x="0" y="1447800"/>
            <a:ext cx="4267200" cy="5029200"/>
          </a:xfrm>
          <a:solidFill>
            <a:srgbClr val="92D050"/>
          </a:solidFill>
        </p:spPr>
        <p:txBody>
          <a:bodyPr>
            <a:normAutofit lnSpcReduction="10000"/>
          </a:bodyPr>
          <a:lstStyle/>
          <a:p>
            <a:pPr>
              <a:buNone/>
            </a:pPr>
            <a:r>
              <a:rPr lang="en-US" b="1" dirty="0" smtClean="0"/>
              <a:t>3. K'DUSHAT HASHEM </a:t>
            </a:r>
          </a:p>
          <a:p>
            <a:pPr>
              <a:buNone/>
            </a:pPr>
            <a:r>
              <a:rPr lang="en-US" i="1" dirty="0" smtClean="0"/>
              <a:t>	</a:t>
            </a:r>
            <a:r>
              <a:rPr lang="en-US" b="1" i="1" dirty="0" smtClean="0"/>
              <a:t>A-</a:t>
            </a:r>
            <a:r>
              <a:rPr lang="en-US" b="1" i="1" dirty="0" err="1" smtClean="0"/>
              <a:t>tah</a:t>
            </a:r>
            <a:r>
              <a:rPr lang="en-US" b="1" i="1" dirty="0" smtClean="0"/>
              <a:t> ka-</a:t>
            </a:r>
            <a:r>
              <a:rPr lang="en-US" b="1" i="1" dirty="0" err="1" smtClean="0"/>
              <a:t>dosh</a:t>
            </a:r>
            <a:r>
              <a:rPr lang="en-US" b="1" i="1" dirty="0" smtClean="0"/>
              <a:t>, </a:t>
            </a:r>
            <a:br>
              <a:rPr lang="en-US" b="1" i="1" dirty="0" smtClean="0"/>
            </a:br>
            <a:r>
              <a:rPr lang="en-US" b="1" i="1" dirty="0" err="1" smtClean="0"/>
              <a:t>v'shim</a:t>
            </a:r>
            <a:r>
              <a:rPr lang="en-US" b="1" i="1" dirty="0" smtClean="0"/>
              <a:t>-cha ka-</a:t>
            </a:r>
            <a:r>
              <a:rPr lang="en-US" b="1" i="1" dirty="0" err="1" smtClean="0"/>
              <a:t>dosh</a:t>
            </a:r>
            <a:r>
              <a:rPr lang="en-US" b="1" i="1" dirty="0" smtClean="0"/>
              <a:t>, </a:t>
            </a:r>
            <a:br>
              <a:rPr lang="en-US" b="1" i="1" dirty="0" smtClean="0"/>
            </a:br>
            <a:r>
              <a:rPr lang="en-US" b="1" i="1" dirty="0" smtClean="0"/>
              <a:t>u-</a:t>
            </a:r>
            <a:r>
              <a:rPr lang="en-US" b="1" i="1" dirty="0" err="1" smtClean="0"/>
              <a:t>k'do</a:t>
            </a:r>
            <a:r>
              <a:rPr lang="en-US" b="1" i="1" dirty="0" smtClean="0"/>
              <a:t>-shim </a:t>
            </a:r>
            <a:r>
              <a:rPr lang="en-US" b="1" i="1" dirty="0" err="1" smtClean="0"/>
              <a:t>b'chawl-yom</a:t>
            </a:r>
            <a:r>
              <a:rPr lang="en-US" b="1" i="1" dirty="0" smtClean="0"/>
              <a:t> </a:t>
            </a:r>
            <a:r>
              <a:rPr lang="en-US" b="1" i="1" dirty="0" err="1" smtClean="0"/>
              <a:t>y'ha</a:t>
            </a:r>
            <a:r>
              <a:rPr lang="en-US" b="1" i="1" dirty="0" smtClean="0"/>
              <a:t>-</a:t>
            </a:r>
            <a:r>
              <a:rPr lang="en-US" b="1" i="1" dirty="0" err="1" smtClean="0"/>
              <a:t>l'</a:t>
            </a:r>
            <a:r>
              <a:rPr lang="en-US" b="1" i="1" u="sng" dirty="0" err="1" smtClean="0"/>
              <a:t>lu</a:t>
            </a:r>
            <a:r>
              <a:rPr lang="en-US" b="1" i="1" dirty="0" smtClean="0"/>
              <a:t>-cha </a:t>
            </a:r>
            <a:r>
              <a:rPr lang="en-US" b="1" i="1" u="sng" dirty="0" smtClean="0"/>
              <a:t>se</a:t>
            </a:r>
            <a:r>
              <a:rPr lang="en-US" b="1" i="1" dirty="0" smtClean="0"/>
              <a:t>-</a:t>
            </a:r>
            <a:r>
              <a:rPr lang="en-US" b="1" i="1" dirty="0" err="1" smtClean="0"/>
              <a:t>lah</a:t>
            </a:r>
            <a:r>
              <a:rPr lang="en-US" b="1" i="1" dirty="0" smtClean="0"/>
              <a:t>. </a:t>
            </a:r>
            <a:r>
              <a:rPr lang="en-US" b="1" dirty="0" smtClean="0"/>
              <a:t>[ </a:t>
            </a:r>
            <a:r>
              <a:rPr lang="en-US" b="1" i="1" dirty="0" err="1" smtClean="0"/>
              <a:t>Ki</a:t>
            </a:r>
            <a:r>
              <a:rPr lang="en-US" b="1" i="1" dirty="0" smtClean="0"/>
              <a:t> </a:t>
            </a:r>
            <a:r>
              <a:rPr lang="en-US" b="1" i="1" dirty="0" err="1" smtClean="0"/>
              <a:t>Eil</a:t>
            </a:r>
            <a:r>
              <a:rPr lang="en-US" b="1" i="1" dirty="0" smtClean="0"/>
              <a:t> </a:t>
            </a:r>
            <a:r>
              <a:rPr lang="en-US" b="1" i="1" u="sng" dirty="0" smtClean="0"/>
              <a:t>me</a:t>
            </a:r>
            <a:r>
              <a:rPr lang="en-US" b="1" i="1" dirty="0" smtClean="0"/>
              <a:t>-</a:t>
            </a:r>
            <a:r>
              <a:rPr lang="en-US" b="1" i="1" dirty="0" err="1" smtClean="0"/>
              <a:t>lech</a:t>
            </a:r>
            <a:r>
              <a:rPr lang="en-US" b="1" i="1" dirty="0" smtClean="0"/>
              <a:t> </a:t>
            </a:r>
            <a:r>
              <a:rPr lang="en-US" b="1" i="1" dirty="0" err="1" smtClean="0"/>
              <a:t>ga-dol</a:t>
            </a:r>
            <a:r>
              <a:rPr lang="en-US" b="1" i="1" dirty="0" smtClean="0"/>
              <a:t> </a:t>
            </a:r>
            <a:r>
              <a:rPr lang="en-US" b="1" i="1" dirty="0" err="1" smtClean="0"/>
              <a:t>v'ka-dosh</a:t>
            </a:r>
            <a:r>
              <a:rPr lang="en-US" b="1" i="1" dirty="0" smtClean="0"/>
              <a:t> </a:t>
            </a:r>
            <a:r>
              <a:rPr lang="en-US" b="1" i="1" u="sng" dirty="0" smtClean="0"/>
              <a:t>a</a:t>
            </a:r>
            <a:r>
              <a:rPr lang="en-US" b="1" i="1" dirty="0" smtClean="0"/>
              <a:t>-</a:t>
            </a:r>
            <a:r>
              <a:rPr lang="en-US" b="1" i="1" dirty="0" err="1" smtClean="0"/>
              <a:t>tah</a:t>
            </a:r>
            <a:r>
              <a:rPr lang="en-US" b="1" i="1" dirty="0" smtClean="0"/>
              <a:t>.</a:t>
            </a:r>
            <a:r>
              <a:rPr lang="en-US" b="1" dirty="0" smtClean="0"/>
              <a:t> ]  </a:t>
            </a:r>
            <a:r>
              <a:rPr lang="en-US" b="1" i="1" dirty="0" err="1" smtClean="0"/>
              <a:t>Ba-ruch</a:t>
            </a:r>
            <a:r>
              <a:rPr lang="en-US" b="1" i="1" dirty="0" smtClean="0"/>
              <a:t> a-</a:t>
            </a:r>
            <a:r>
              <a:rPr lang="en-US" b="1" i="1" dirty="0" err="1" smtClean="0"/>
              <a:t>tah</a:t>
            </a:r>
            <a:r>
              <a:rPr lang="en-US" b="1" i="1" dirty="0" smtClean="0"/>
              <a:t> A-do-</a:t>
            </a:r>
            <a:r>
              <a:rPr lang="en-US" b="1" i="1" dirty="0" err="1" smtClean="0"/>
              <a:t>nai</a:t>
            </a:r>
            <a:r>
              <a:rPr lang="en-US" b="1" i="1" dirty="0" smtClean="0"/>
              <a:t>, ha-</a:t>
            </a:r>
            <a:r>
              <a:rPr lang="en-US" b="1" i="1" dirty="0" err="1" smtClean="0"/>
              <a:t>Eil</a:t>
            </a:r>
            <a:r>
              <a:rPr lang="en-US" b="1" i="1" dirty="0" smtClean="0"/>
              <a:t> ha-ka-</a:t>
            </a:r>
            <a:r>
              <a:rPr lang="en-US" b="1" i="1" dirty="0" err="1" smtClean="0"/>
              <a:t>dosh</a:t>
            </a:r>
            <a:r>
              <a:rPr lang="en-US" b="1" i="1" dirty="0" smtClean="0"/>
              <a:t>. </a:t>
            </a:r>
            <a:endParaRPr lang="en-US" b="1" dirty="0" smtClean="0"/>
          </a:p>
          <a:p>
            <a:endParaRPr lang="en-US" b="1" dirty="0"/>
          </a:p>
        </p:txBody>
      </p:sp>
      <p:sp>
        <p:nvSpPr>
          <p:cNvPr id="4" name="Rectangle 3"/>
          <p:cNvSpPr/>
          <p:nvPr/>
        </p:nvSpPr>
        <p:spPr>
          <a:xfrm>
            <a:off x="1295400" y="6488668"/>
            <a:ext cx="7848600" cy="369332"/>
          </a:xfrm>
          <a:prstGeom prst="rect">
            <a:avLst/>
          </a:prstGeom>
        </p:spPr>
        <p:txBody>
          <a:bodyPr wrap="square">
            <a:spAutoFit/>
          </a:bodyPr>
          <a:lstStyle/>
          <a:p>
            <a:r>
              <a:rPr lang="en-US" dirty="0" smtClean="0"/>
              <a:t>http://www.siddur.org/transliterations/SatAM/12shacharit_amidah.php#avot</a:t>
            </a:r>
            <a:endParaRPr lang="en-US" dirty="0"/>
          </a:p>
        </p:txBody>
      </p:sp>
      <p:sp>
        <p:nvSpPr>
          <p:cNvPr id="5" name="Rectangle 4"/>
          <p:cNvSpPr/>
          <p:nvPr/>
        </p:nvSpPr>
        <p:spPr>
          <a:xfrm>
            <a:off x="3962400" y="1524000"/>
            <a:ext cx="4572000" cy="369332"/>
          </a:xfrm>
          <a:prstGeom prst="rect">
            <a:avLst/>
          </a:prstGeom>
        </p:spPr>
        <p:txBody>
          <a:bodyPr wrap="square">
            <a:spAutoFit/>
          </a:bodyPr>
          <a:lstStyle/>
          <a:p>
            <a:r>
              <a:rPr lang="en-US" i="1" dirty="0" smtClean="0"/>
              <a:t> </a:t>
            </a:r>
            <a:endParaRPr lang="en-US" dirty="0"/>
          </a:p>
        </p:txBody>
      </p:sp>
      <p:sp>
        <p:nvSpPr>
          <p:cNvPr id="94209" name="Rectangle 1"/>
          <p:cNvSpPr>
            <a:spLocks noChangeArrowheads="1"/>
          </p:cNvSpPr>
          <p:nvPr/>
        </p:nvSpPr>
        <p:spPr bwMode="auto">
          <a:xfrm>
            <a:off x="4267200" y="1447800"/>
            <a:ext cx="46482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rial" pitchFamily="34" charset="0"/>
                <a:cs typeface="Arial" pitchFamily="34" charset="0"/>
              </a:rPr>
              <a:t>Holiness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cs typeface="Arial" pitchFamily="34" charset="0"/>
              </a:rPr>
              <a:t>Thou art holy, and Thy name is holy,</a:t>
            </a:r>
            <a:br>
              <a:rPr kumimoji="0" lang="en-US" sz="3600" b="1" i="0" u="none" strike="noStrike" cap="none" normalizeH="0" baseline="0" dirty="0" smtClean="0">
                <a:ln>
                  <a:noFill/>
                </a:ln>
                <a:solidFill>
                  <a:schemeClr val="tx1"/>
                </a:solidFill>
                <a:effectLst/>
                <a:latin typeface="Arial" pitchFamily="34" charset="0"/>
                <a:cs typeface="Arial" pitchFamily="34" charset="0"/>
              </a:rPr>
            </a:br>
            <a:r>
              <a:rPr kumimoji="0" lang="en-US" sz="3600" b="1" i="0" u="none" strike="noStrike" cap="none" normalizeH="0" baseline="0" dirty="0" smtClean="0">
                <a:ln>
                  <a:noFill/>
                </a:ln>
                <a:solidFill>
                  <a:schemeClr val="tx1"/>
                </a:solidFill>
                <a:effectLst/>
                <a:latin typeface="Arial" pitchFamily="34" charset="0"/>
                <a:cs typeface="Arial" pitchFamily="34" charset="0"/>
              </a:rPr>
              <a:t>And those who are holy shall praise Thee every day.</a:t>
            </a:r>
            <a:r>
              <a:rPr kumimoji="0" lang="en-US" sz="3600" b="1" i="0" u="none" strike="noStrike" cap="none" normalizeH="0" dirty="0" smtClean="0">
                <a:ln>
                  <a:noFill/>
                </a:ln>
                <a:solidFill>
                  <a:schemeClr val="tx1"/>
                </a:solidFill>
                <a:effectLst/>
                <a:latin typeface="Arial" pitchFamily="34" charset="0"/>
                <a:cs typeface="Arial" pitchFamily="34" charset="0"/>
              </a:rPr>
              <a:t> </a:t>
            </a:r>
            <a:r>
              <a:rPr kumimoji="0" lang="en-US" sz="3600" b="1" i="0" u="none" strike="noStrike" cap="none" normalizeH="0" baseline="0" dirty="0" smtClean="0">
                <a:ln>
                  <a:noFill/>
                </a:ln>
                <a:solidFill>
                  <a:schemeClr val="tx1"/>
                </a:solidFill>
                <a:effectLst/>
                <a:latin typeface="Arial" pitchFamily="34" charset="0"/>
                <a:cs typeface="Arial" pitchFamily="34" charset="0"/>
              </a:rPr>
              <a:t>Blessed art Thou, Lord, the holy </a:t>
            </a:r>
            <a:r>
              <a:rPr kumimoji="0" lang="en-US" sz="3600" b="1" i="0" u="none" strike="noStrike" cap="none" normalizeH="0" baseline="0" dirty="0" err="1" smtClean="0">
                <a:ln>
                  <a:noFill/>
                </a:ln>
                <a:solidFill>
                  <a:schemeClr val="tx1"/>
                </a:solidFill>
                <a:effectLst/>
                <a:latin typeface="Arial" pitchFamily="34" charset="0"/>
                <a:cs typeface="Arial" pitchFamily="34" charset="0"/>
              </a:rPr>
              <a:t>Elohim</a:t>
            </a:r>
            <a:r>
              <a:rPr kumimoji="0" lang="en-US" sz="3600" b="1" i="0" u="none" strike="noStrike" cap="none" normalizeH="0" baseline="0" dirty="0" smtClean="0">
                <a:ln>
                  <a:noFill/>
                </a:ln>
                <a:solidFill>
                  <a:schemeClr val="tx1"/>
                </a:solidFill>
                <a:effectLst/>
                <a:latin typeface="Arial" pitchFamily="34" charset="0"/>
                <a:cs typeface="Arial" pitchFamily="34" charset="0"/>
              </a:rPr>
              <a:t>.</a:t>
            </a:r>
            <a:endParaRPr kumimoji="0" lang="en-US" sz="7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This is where the </a:t>
            </a:r>
            <a:r>
              <a:rPr lang="en-US" b="1" u="sng" dirty="0"/>
              <a:t>J</a:t>
            </a:r>
            <a:r>
              <a:rPr lang="en-US" b="1" u="sng" dirty="0" smtClean="0"/>
              <a:t>ews </a:t>
            </a:r>
            <a:r>
              <a:rPr lang="en-US" b="1" u="sng" dirty="0"/>
              <a:t>r</a:t>
            </a:r>
            <a:r>
              <a:rPr lang="en-US" b="1" u="sng" dirty="0" smtClean="0"/>
              <a:t>equire a </a:t>
            </a:r>
            <a:r>
              <a:rPr lang="en-US" b="1" u="sng" dirty="0" err="1" smtClean="0"/>
              <a:t>Minyan</a:t>
            </a:r>
            <a:r>
              <a:rPr lang="en-US" b="1" u="sng" dirty="0" smtClean="0"/>
              <a:t> 10 man for prayer</a:t>
            </a:r>
            <a:endParaRPr lang="en-US" b="1" u="sng" dirty="0"/>
          </a:p>
        </p:txBody>
      </p:sp>
      <p:sp>
        <p:nvSpPr>
          <p:cNvPr id="3" name="Content Placeholder 2"/>
          <p:cNvSpPr>
            <a:spLocks noGrp="1"/>
          </p:cNvSpPr>
          <p:nvPr>
            <p:ph idx="1"/>
          </p:nvPr>
        </p:nvSpPr>
        <p:spPr>
          <a:solidFill>
            <a:srgbClr val="92D050"/>
          </a:solidFill>
        </p:spPr>
        <p:txBody>
          <a:bodyPr>
            <a:noAutofit/>
          </a:bodyPr>
          <a:lstStyle/>
          <a:p>
            <a:pPr algn="ctr">
              <a:buNone/>
            </a:pPr>
            <a:r>
              <a:rPr lang="en-US" sz="4800" b="1" dirty="0" smtClean="0"/>
              <a:t>Leviticus 22:32 </a:t>
            </a:r>
          </a:p>
          <a:p>
            <a:pPr>
              <a:buNone/>
            </a:pPr>
            <a:r>
              <a:rPr lang="en-US" sz="4800" b="1" dirty="0"/>
              <a:t>	</a:t>
            </a:r>
            <a:r>
              <a:rPr lang="en-US" sz="4800" b="1" dirty="0" smtClean="0"/>
              <a:t>Neither shall ye profane my holy name; but </a:t>
            </a:r>
            <a:r>
              <a:rPr lang="en-US" sz="4800" b="1" u="sng" dirty="0" smtClean="0">
                <a:solidFill>
                  <a:srgbClr val="FF0000"/>
                </a:solidFill>
              </a:rPr>
              <a:t>I will be hallowed among the children of Israel:</a:t>
            </a:r>
            <a:r>
              <a:rPr lang="en-US" sz="4800" b="1" dirty="0" smtClean="0"/>
              <a:t> I am YHVH which hallow you,</a:t>
            </a:r>
            <a:endParaRPr lang="en-US" sz="4800" b="1" dirty="0"/>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52600"/>
            <a:ext cx="8382000" cy="4524315"/>
          </a:xfrm>
          <a:prstGeom prst="rect">
            <a:avLst/>
          </a:prstGeom>
          <a:solidFill>
            <a:srgbClr val="92D050"/>
          </a:solidFill>
        </p:spPr>
        <p:txBody>
          <a:bodyPr wrap="square">
            <a:spAutoFit/>
          </a:bodyPr>
          <a:lstStyle/>
          <a:p>
            <a:pPr algn="ctr"/>
            <a:r>
              <a:rPr lang="en-US" sz="3600" b="1" dirty="0" smtClean="0"/>
              <a:t>Psalms 141:1 </a:t>
            </a:r>
          </a:p>
          <a:p>
            <a:r>
              <a:rPr lang="en-US" sz="3600" b="1" dirty="0" smtClean="0"/>
              <a:t> &lt;&lt;A Psalm by David.&gt;&gt; LORD, I have called on you. Come to me quickly! Listen to my voice when I call to you. </a:t>
            </a:r>
          </a:p>
          <a:p>
            <a:pPr algn="ctr"/>
            <a:r>
              <a:rPr lang="en-US" sz="3600" b="1" dirty="0" err="1" smtClean="0"/>
              <a:t>Psa</a:t>
            </a:r>
            <a:r>
              <a:rPr lang="en-US" sz="3600" b="1" dirty="0" smtClean="0"/>
              <a:t> 141:2 </a:t>
            </a:r>
          </a:p>
          <a:p>
            <a:r>
              <a:rPr lang="en-US" sz="3600" b="1" dirty="0" smtClean="0"/>
              <a:t> </a:t>
            </a:r>
            <a:r>
              <a:rPr lang="en-US" sz="3600" b="1" u="sng" dirty="0" smtClean="0">
                <a:solidFill>
                  <a:srgbClr val="FF0000"/>
                </a:solidFill>
              </a:rPr>
              <a:t>Let my prayer be set before you like incense; the lifting up of my hands like the evening sacrifice. </a:t>
            </a:r>
          </a:p>
        </p:txBody>
      </p:sp>
      <p:sp>
        <p:nvSpPr>
          <p:cNvPr id="3" name="Rectangle 2"/>
          <p:cNvSpPr/>
          <p:nvPr/>
        </p:nvSpPr>
        <p:spPr>
          <a:xfrm>
            <a:off x="1143000" y="609600"/>
            <a:ext cx="69342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Incense  as Prayer</a:t>
            </a:r>
            <a:endParaRPr lang="en-US" sz="6000" b="1" dirty="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err="1" smtClean="0"/>
              <a:t>Kadosh</a:t>
            </a:r>
            <a:endParaRPr lang="en-US" sz="6000" b="1" dirty="0"/>
          </a:p>
        </p:txBody>
      </p:sp>
      <p:sp>
        <p:nvSpPr>
          <p:cNvPr id="3" name="Content Placeholder 2"/>
          <p:cNvSpPr>
            <a:spLocks noGrp="1"/>
          </p:cNvSpPr>
          <p:nvPr>
            <p:ph idx="1"/>
          </p:nvPr>
        </p:nvSpPr>
        <p:spPr>
          <a:solidFill>
            <a:srgbClr val="92D050"/>
          </a:solidFill>
        </p:spPr>
        <p:txBody>
          <a:bodyPr>
            <a:normAutofit/>
          </a:bodyPr>
          <a:lstStyle/>
          <a:p>
            <a:pPr algn="ctr">
              <a:buNone/>
            </a:pPr>
            <a:r>
              <a:rPr lang="en-US" sz="4800" b="1" dirty="0" smtClean="0"/>
              <a:t>Isaiah 6:3 </a:t>
            </a:r>
          </a:p>
          <a:p>
            <a:pPr>
              <a:buNone/>
            </a:pPr>
            <a:r>
              <a:rPr lang="en-US" sz="4800" b="1" dirty="0"/>
              <a:t>	</a:t>
            </a:r>
            <a:r>
              <a:rPr lang="en-US" sz="4800" b="1" dirty="0" smtClean="0"/>
              <a:t>And one cried unto another, and said, Holy, holy, holy, is YHVH of hosts: the whole earth is full of his glory.</a:t>
            </a:r>
            <a:endParaRPr lang="en-US" sz="4800" b="1" dirty="0"/>
          </a:p>
        </p:txBody>
      </p:sp>
    </p:spTree>
  </p:cSld>
  <p:clrMapOvr>
    <a:masterClrMapping/>
  </p:clrMapOvr>
  <p:transition spd="med">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81000"/>
            <a:ext cx="8229600" cy="5135563"/>
          </a:xfrm>
          <a:solidFill>
            <a:srgbClr val="92D050"/>
          </a:solidFill>
        </p:spPr>
        <p:txBody>
          <a:bodyPr>
            <a:normAutofit fontScale="92500" lnSpcReduction="20000"/>
          </a:bodyPr>
          <a:lstStyle/>
          <a:p>
            <a:pPr algn="ctr">
              <a:buNone/>
            </a:pPr>
            <a:r>
              <a:rPr lang="en-US" sz="4700" b="1" dirty="0" smtClean="0"/>
              <a:t>4. </a:t>
            </a:r>
          </a:p>
          <a:p>
            <a:pPr lvl="0" algn="ctr">
              <a:buNone/>
            </a:pPr>
            <a:r>
              <a:rPr lang="en-US" dirty="0" smtClean="0"/>
              <a:t>	</a:t>
            </a:r>
          </a:p>
          <a:p>
            <a:pPr lvl="0" algn="ctr">
              <a:buNone/>
            </a:pPr>
            <a:r>
              <a:rPr lang="en-US" sz="6000" dirty="0" smtClean="0"/>
              <a:t>Known as </a:t>
            </a:r>
            <a:r>
              <a:rPr lang="en-US" sz="6000" i="1" dirty="0" err="1" smtClean="0"/>
              <a:t>Binah</a:t>
            </a:r>
            <a:r>
              <a:rPr lang="en-US" sz="6000" dirty="0" smtClean="0"/>
              <a:t> ("understanding") this is a petition to </a:t>
            </a:r>
            <a:r>
              <a:rPr lang="en-US" sz="6000" dirty="0" err="1" smtClean="0"/>
              <a:t>Elohim</a:t>
            </a:r>
            <a:r>
              <a:rPr lang="en-US" sz="6000" dirty="0" smtClean="0"/>
              <a:t> to grant wisdom and understanding.</a:t>
            </a:r>
          </a:p>
          <a:p>
            <a:endParaRPr lang="en-US" dirty="0"/>
          </a:p>
        </p:txBody>
      </p:sp>
    </p:spTree>
  </p:cSld>
  <p:clrMapOvr>
    <a:masterClrMapping/>
  </p:clrMapOvr>
  <p:transition spd="med">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Knowledge  / </a:t>
            </a:r>
            <a:r>
              <a:rPr lang="en-US" b="1" dirty="0" err="1" smtClean="0"/>
              <a:t>Daat</a:t>
            </a:r>
            <a:r>
              <a:rPr lang="en-US" b="1" dirty="0" smtClean="0"/>
              <a:t/>
            </a:r>
            <a:br>
              <a:rPr lang="en-US" b="1" dirty="0" smtClean="0"/>
            </a:br>
            <a:endParaRPr lang="en-US" dirty="0"/>
          </a:p>
        </p:txBody>
      </p:sp>
      <p:sp>
        <p:nvSpPr>
          <p:cNvPr id="3" name="Content Placeholder 2"/>
          <p:cNvSpPr>
            <a:spLocks noGrp="1"/>
          </p:cNvSpPr>
          <p:nvPr>
            <p:ph idx="1"/>
          </p:nvPr>
        </p:nvSpPr>
        <p:spPr>
          <a:xfrm>
            <a:off x="4267200" y="990600"/>
            <a:ext cx="4419600" cy="5135563"/>
          </a:xfrm>
        </p:spPr>
        <p:txBody>
          <a:bodyPr>
            <a:normAutofit/>
          </a:bodyPr>
          <a:lstStyle/>
          <a:p>
            <a:pPr>
              <a:buNone/>
            </a:pPr>
            <a:r>
              <a:rPr lang="en-US" dirty="0" smtClean="0"/>
              <a:t>	</a:t>
            </a:r>
            <a:r>
              <a:rPr lang="en-US" b="1" dirty="0" smtClean="0"/>
              <a:t>Thou grant knowledge to man, And teach understanding to humans; From </a:t>
            </a:r>
            <a:r>
              <a:rPr lang="en-US" b="1" dirty="0" err="1" smtClean="0"/>
              <a:t>Thine</a:t>
            </a:r>
            <a:r>
              <a:rPr lang="en-US" b="1" dirty="0" smtClean="0"/>
              <a:t> own Self, favor us with knowledge, understanding, and sense. Blessed art Thou, Lord, giver of knowledge.</a:t>
            </a:r>
          </a:p>
          <a:p>
            <a:endParaRPr lang="en-US" b="1" dirty="0"/>
          </a:p>
        </p:txBody>
      </p:sp>
      <p:sp>
        <p:nvSpPr>
          <p:cNvPr id="4" name="Rectangle 3"/>
          <p:cNvSpPr/>
          <p:nvPr/>
        </p:nvSpPr>
        <p:spPr>
          <a:xfrm>
            <a:off x="304800" y="1524000"/>
            <a:ext cx="4038600" cy="3970318"/>
          </a:xfrm>
          <a:prstGeom prst="rect">
            <a:avLst/>
          </a:prstGeom>
          <a:solidFill>
            <a:srgbClr val="92D050"/>
          </a:solidFill>
        </p:spPr>
        <p:txBody>
          <a:bodyPr wrap="square">
            <a:spAutoFit/>
          </a:bodyPr>
          <a:lstStyle/>
          <a:p>
            <a:pPr algn="ctr"/>
            <a:r>
              <a:rPr lang="en-US" sz="2800" b="1" dirty="0" smtClean="0"/>
              <a:t>4. </a:t>
            </a:r>
          </a:p>
          <a:p>
            <a:r>
              <a:rPr lang="en-US" sz="2800" b="1" i="1" dirty="0" smtClean="0"/>
              <a:t>A-</a:t>
            </a:r>
            <a:r>
              <a:rPr lang="en-US" sz="2800" b="1" i="1" dirty="0" err="1" smtClean="0"/>
              <a:t>tah</a:t>
            </a:r>
            <a:r>
              <a:rPr lang="en-US" sz="2800" b="1" i="1" dirty="0" smtClean="0"/>
              <a:t> </a:t>
            </a:r>
            <a:r>
              <a:rPr lang="en-US" sz="2800" b="1" i="1" dirty="0" err="1" smtClean="0"/>
              <a:t>cho</a:t>
            </a:r>
            <a:r>
              <a:rPr lang="en-US" sz="2800" b="1" i="1" dirty="0" smtClean="0"/>
              <a:t>-nein </a:t>
            </a:r>
            <a:r>
              <a:rPr lang="en-US" sz="2800" b="1" i="1" dirty="0" err="1" smtClean="0"/>
              <a:t>l'a</a:t>
            </a:r>
            <a:r>
              <a:rPr lang="en-US" sz="2800" b="1" i="1" dirty="0" smtClean="0"/>
              <a:t>-dam </a:t>
            </a:r>
            <a:r>
              <a:rPr lang="en-US" sz="2800" b="1" i="1" u="sng" dirty="0" err="1" smtClean="0"/>
              <a:t>da</a:t>
            </a:r>
            <a:r>
              <a:rPr lang="en-US" sz="2800" b="1" i="1" dirty="0" smtClean="0"/>
              <a:t>-at, um-la-</a:t>
            </a:r>
            <a:r>
              <a:rPr lang="en-US" sz="2800" b="1" i="1" dirty="0" err="1" smtClean="0"/>
              <a:t>meid</a:t>
            </a:r>
            <a:r>
              <a:rPr lang="en-US" sz="2800" b="1" i="1" dirty="0" smtClean="0"/>
              <a:t> le-e-nosh bi-nah. Cha-</a:t>
            </a:r>
            <a:r>
              <a:rPr lang="en-US" sz="2800" b="1" i="1" u="sng" dirty="0" err="1" smtClean="0"/>
              <a:t>nei</a:t>
            </a:r>
            <a:r>
              <a:rPr lang="en-US" sz="2800" b="1" i="1" dirty="0" smtClean="0"/>
              <a:t>-nu </a:t>
            </a:r>
            <a:r>
              <a:rPr lang="en-US" sz="2800" b="1" i="1" dirty="0" err="1" smtClean="0"/>
              <a:t>mei-i-t'cha</a:t>
            </a:r>
            <a:r>
              <a:rPr lang="en-US" sz="2800" b="1" i="1" dirty="0" smtClean="0"/>
              <a:t>  </a:t>
            </a:r>
            <a:r>
              <a:rPr lang="en-US" sz="2800" b="1" i="1" dirty="0" err="1" smtClean="0"/>
              <a:t>dei</a:t>
            </a:r>
            <a:r>
              <a:rPr lang="en-US" sz="2800" b="1" i="1" dirty="0" smtClean="0"/>
              <a:t>-ah bi-nah </a:t>
            </a:r>
            <a:r>
              <a:rPr lang="en-US" sz="2800" b="1" i="1" dirty="0" err="1" smtClean="0"/>
              <a:t>v'has-keil</a:t>
            </a:r>
            <a:r>
              <a:rPr lang="en-US" sz="2800" b="1" i="1" dirty="0" smtClean="0"/>
              <a:t>  |  </a:t>
            </a:r>
            <a:r>
              <a:rPr lang="en-US" sz="2800" b="1" i="1" dirty="0" err="1" smtClean="0"/>
              <a:t>chach</a:t>
            </a:r>
            <a:r>
              <a:rPr lang="en-US" sz="2800" b="1" i="1" dirty="0" smtClean="0"/>
              <a:t>-ma bi-</a:t>
            </a:r>
            <a:r>
              <a:rPr lang="en-US" sz="2800" b="1" i="1" u="sng" dirty="0" smtClean="0"/>
              <a:t>nah</a:t>
            </a:r>
            <a:r>
              <a:rPr lang="en-US" sz="2800" b="1" i="1" dirty="0" smtClean="0"/>
              <a:t> </a:t>
            </a:r>
            <a:r>
              <a:rPr lang="en-US" sz="2800" b="1" i="1" dirty="0" err="1" smtClean="0"/>
              <a:t>v'</a:t>
            </a:r>
            <a:r>
              <a:rPr lang="en-US" sz="2800" b="1" i="1" u="sng" dirty="0" err="1" smtClean="0"/>
              <a:t>da</a:t>
            </a:r>
            <a:r>
              <a:rPr lang="en-US" sz="2800" b="1" i="1" dirty="0" smtClean="0"/>
              <a:t>-at.  &gt;</a:t>
            </a:r>
            <a:br>
              <a:rPr lang="en-US" sz="2800" b="1" i="1" dirty="0" smtClean="0"/>
            </a:br>
            <a:r>
              <a:rPr lang="en-US" sz="2800" b="1" i="1" dirty="0" err="1" smtClean="0"/>
              <a:t>Ba-ruch</a:t>
            </a:r>
            <a:r>
              <a:rPr lang="en-US" sz="2800" b="1" i="1" dirty="0" smtClean="0"/>
              <a:t> a-</a:t>
            </a:r>
            <a:r>
              <a:rPr lang="en-US" sz="2800" b="1" i="1" dirty="0" err="1" smtClean="0"/>
              <a:t>tah</a:t>
            </a:r>
            <a:r>
              <a:rPr lang="en-US" sz="2800" b="1" i="1" dirty="0" smtClean="0"/>
              <a:t> A-do-</a:t>
            </a:r>
            <a:r>
              <a:rPr lang="en-US" sz="2800" b="1" i="1" dirty="0" err="1" smtClean="0"/>
              <a:t>nai</a:t>
            </a:r>
            <a:r>
              <a:rPr lang="en-US" sz="2800" b="1" i="1" dirty="0" smtClean="0"/>
              <a:t>, </a:t>
            </a:r>
            <a:r>
              <a:rPr lang="en-US" sz="2800" b="1" i="1" dirty="0" err="1" smtClean="0"/>
              <a:t>cho</a:t>
            </a:r>
            <a:r>
              <a:rPr lang="en-US" sz="2800" b="1" i="1" dirty="0" smtClean="0"/>
              <a:t>-nein ha-</a:t>
            </a:r>
            <a:r>
              <a:rPr lang="en-US" sz="2800" b="1" i="1" u="sng" dirty="0" err="1" smtClean="0"/>
              <a:t>da</a:t>
            </a:r>
            <a:r>
              <a:rPr lang="en-US" sz="2800" b="1" i="1" dirty="0" smtClean="0"/>
              <a:t>-at.</a:t>
            </a:r>
            <a:r>
              <a:rPr lang="en-US" sz="2800" b="1" dirty="0" smtClean="0"/>
              <a:t> </a:t>
            </a:r>
            <a:endParaRPr lang="en-US" sz="2800" b="1" dirty="0"/>
          </a:p>
        </p:txBody>
      </p:sp>
    </p:spTree>
  </p:cSld>
  <p:clrMapOvr>
    <a:masterClrMapping/>
  </p:clrMapOvr>
  <p:transition spd="med">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is the prayer for </a:t>
            </a:r>
            <a:r>
              <a:rPr lang="en-US" b="1" dirty="0" err="1" smtClean="0"/>
              <a:t>Binah</a:t>
            </a:r>
            <a:r>
              <a:rPr lang="en-US" b="1" dirty="0" smtClean="0"/>
              <a:t> after </a:t>
            </a:r>
            <a:r>
              <a:rPr lang="en-US" b="1" dirty="0" err="1" smtClean="0"/>
              <a:t>kedushat</a:t>
            </a:r>
            <a:r>
              <a:rPr lang="en-US" b="1" dirty="0" smtClean="0"/>
              <a:t> </a:t>
            </a:r>
            <a:r>
              <a:rPr lang="en-US" b="1" dirty="0" err="1" smtClean="0"/>
              <a:t>Hashem</a:t>
            </a:r>
            <a:endParaRPr lang="en-US" b="1" dirty="0"/>
          </a:p>
        </p:txBody>
      </p:sp>
      <p:sp>
        <p:nvSpPr>
          <p:cNvPr id="3" name="Content Placeholder 2"/>
          <p:cNvSpPr>
            <a:spLocks noGrp="1"/>
          </p:cNvSpPr>
          <p:nvPr>
            <p:ph idx="1"/>
          </p:nvPr>
        </p:nvSpPr>
        <p:spPr>
          <a:solidFill>
            <a:srgbClr val="92D050"/>
          </a:solidFill>
        </p:spPr>
        <p:txBody>
          <a:bodyPr>
            <a:normAutofit lnSpcReduction="10000"/>
          </a:bodyPr>
          <a:lstStyle/>
          <a:p>
            <a:pPr algn="ctr">
              <a:buNone/>
            </a:pPr>
            <a:r>
              <a:rPr lang="en-US" b="1" dirty="0" smtClean="0"/>
              <a:t>Isaiah 29:</a:t>
            </a:r>
          </a:p>
          <a:p>
            <a:pPr>
              <a:buNone/>
            </a:pPr>
            <a:r>
              <a:rPr lang="en-US" b="1" dirty="0" smtClean="0"/>
              <a:t>23 But when he sees his children, the work of mine hands, in the midst of him, they shall sanctify my name, and sanctify the Holy One of Jacob, and shall fear the </a:t>
            </a:r>
            <a:r>
              <a:rPr lang="en-US" b="1" dirty="0" err="1" smtClean="0"/>
              <a:t>Elohim</a:t>
            </a:r>
            <a:r>
              <a:rPr lang="en-US" b="1" dirty="0" smtClean="0"/>
              <a:t> of Israel.</a:t>
            </a:r>
          </a:p>
          <a:p>
            <a:pPr>
              <a:buNone/>
            </a:pPr>
            <a:r>
              <a:rPr lang="en-US" b="1" dirty="0" smtClean="0"/>
              <a:t>24 They also that erred in spirit shall come to understanding, and they that murmured shall learn doctrine. {come...: Heb. know understanding}</a:t>
            </a:r>
            <a:endParaRPr lang="en-US" b="1" dirty="0"/>
          </a:p>
        </p:txBody>
      </p:sp>
    </p:spTree>
  </p:cSld>
  <p:clrMapOvr>
    <a:masterClrMapping/>
  </p:clrMapOvr>
  <p:transition spd="med">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4724400" y="302359"/>
            <a:ext cx="41148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cs typeface="Arial" pitchFamily="34" charset="0"/>
              </a:rPr>
              <a:t>Repentance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Return us, our Father, to Thy Torah, And draw us closer, our King, to Thy worship,</a:t>
            </a:r>
            <a:r>
              <a:rPr kumimoji="0" lang="en-US" sz="3200" b="1" i="0" u="none" strike="noStrike" cap="none" normalizeH="0" dirty="0" smtClean="0">
                <a:ln>
                  <a:noFill/>
                </a:ln>
                <a:solidFill>
                  <a:schemeClr val="tx1"/>
                </a:solidFill>
                <a:effectLst/>
                <a:latin typeface="Arial" pitchFamily="34" charset="0"/>
                <a:cs typeface="Arial" pitchFamily="34" charset="0"/>
              </a:rPr>
              <a:t> </a:t>
            </a:r>
            <a:r>
              <a:rPr kumimoji="0" lang="en-US" sz="3200" b="1" i="0" u="none" strike="noStrike" cap="none" normalizeH="0" baseline="0" dirty="0" smtClean="0">
                <a:ln>
                  <a:noFill/>
                </a:ln>
                <a:solidFill>
                  <a:schemeClr val="tx1"/>
                </a:solidFill>
                <a:effectLst/>
                <a:latin typeface="Arial" pitchFamily="34" charset="0"/>
                <a:cs typeface="Arial" pitchFamily="34" charset="0"/>
              </a:rPr>
              <a:t>And bring us back before</a:t>
            </a:r>
            <a:r>
              <a:rPr kumimoji="0" lang="en-US" sz="3200" b="1" i="0" u="none" strike="noStrike" cap="none" normalizeH="0" dirty="0" smtClean="0">
                <a:ln>
                  <a:noFill/>
                </a:ln>
                <a:solidFill>
                  <a:schemeClr val="tx1"/>
                </a:solidFill>
                <a:effectLst/>
                <a:latin typeface="Arial" pitchFamily="34" charset="0"/>
                <a:cs typeface="Arial" pitchFamily="34" charset="0"/>
              </a:rPr>
              <a:t> </a:t>
            </a:r>
            <a:r>
              <a:rPr kumimoji="0" lang="en-US" sz="3200" b="1" i="0" u="none" strike="noStrike" cap="none" normalizeH="0" baseline="0" dirty="0" smtClean="0">
                <a:ln>
                  <a:noFill/>
                </a:ln>
                <a:solidFill>
                  <a:schemeClr val="tx1"/>
                </a:solidFill>
                <a:effectLst/>
                <a:latin typeface="Arial" pitchFamily="34" charset="0"/>
                <a:cs typeface="Arial" pitchFamily="34" charset="0"/>
              </a:rPr>
              <a:t>Thee in complete repentance.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Blessed art Thou, Lord, who desires</a:t>
            </a:r>
            <a:r>
              <a:rPr lang="en-US" sz="3200" b="1" dirty="0">
                <a:latin typeface="Arial" pitchFamily="34" charset="0"/>
                <a:cs typeface="Arial" pitchFamily="34" charset="0"/>
              </a:rPr>
              <a:t> </a:t>
            </a:r>
            <a:r>
              <a:rPr kumimoji="0" lang="en-US" sz="3200" b="1" i="0" u="none" strike="noStrike" cap="none" normalizeH="0" baseline="0" dirty="0" smtClean="0">
                <a:ln>
                  <a:noFill/>
                </a:ln>
                <a:solidFill>
                  <a:schemeClr val="tx1"/>
                </a:solidFill>
                <a:effectLst/>
                <a:latin typeface="Arial" pitchFamily="34" charset="0"/>
                <a:cs typeface="Arial" pitchFamily="34" charset="0"/>
              </a:rPr>
              <a:t>repentance</a:t>
            </a:r>
            <a:r>
              <a:rPr kumimoji="0" lang="en-US" sz="3200" b="0" i="0" u="none" strike="noStrike" cap="none" normalizeH="0" baseline="0" dirty="0" smtClean="0">
                <a:ln>
                  <a:noFill/>
                </a:ln>
                <a:solidFill>
                  <a:schemeClr val="tx1"/>
                </a:solidFill>
                <a:effectLst/>
                <a:latin typeface="Arial" pitchFamily="34" charset="0"/>
                <a:cs typeface="Arial" pitchFamily="34" charset="0"/>
              </a:rPr>
              <a:t>.</a:t>
            </a:r>
          </a:p>
        </p:txBody>
      </p:sp>
      <p:sp>
        <p:nvSpPr>
          <p:cNvPr id="5" name="Rectangle 4"/>
          <p:cNvSpPr/>
          <p:nvPr/>
        </p:nvSpPr>
        <p:spPr>
          <a:xfrm>
            <a:off x="228600" y="381000"/>
            <a:ext cx="4495800" cy="5509200"/>
          </a:xfrm>
          <a:prstGeom prst="rect">
            <a:avLst/>
          </a:prstGeom>
          <a:solidFill>
            <a:srgbClr val="92D050"/>
          </a:solidFill>
        </p:spPr>
        <p:txBody>
          <a:bodyPr wrap="square">
            <a:spAutoFit/>
          </a:bodyPr>
          <a:lstStyle/>
          <a:p>
            <a:pPr algn="ctr"/>
            <a:r>
              <a:rPr lang="en-US" sz="2800" b="1" dirty="0" smtClean="0"/>
              <a:t>5. </a:t>
            </a:r>
          </a:p>
          <a:p>
            <a:r>
              <a:rPr lang="en-US" sz="3600" b="1" dirty="0" smtClean="0"/>
              <a:t>Ha-</a:t>
            </a:r>
            <a:r>
              <a:rPr lang="en-US" sz="3600" b="1" dirty="0" err="1" smtClean="0"/>
              <a:t>shi</a:t>
            </a:r>
            <a:r>
              <a:rPr lang="en-US" sz="3600" b="1" dirty="0" smtClean="0"/>
              <a:t>-</a:t>
            </a:r>
            <a:r>
              <a:rPr lang="en-US" sz="3600" b="1" u="sng" dirty="0" err="1" smtClean="0"/>
              <a:t>vei</a:t>
            </a:r>
            <a:r>
              <a:rPr lang="en-US" sz="3600" b="1" dirty="0" smtClean="0"/>
              <a:t>-nu A-</a:t>
            </a:r>
            <a:r>
              <a:rPr lang="en-US" sz="3600" b="1" u="sng" dirty="0" smtClean="0"/>
              <a:t>vi</a:t>
            </a:r>
            <a:r>
              <a:rPr lang="en-US" sz="3600" b="1" dirty="0" smtClean="0"/>
              <a:t>-nu </a:t>
            </a:r>
            <a:r>
              <a:rPr lang="en-US" sz="3600" b="1" dirty="0" err="1" smtClean="0"/>
              <a:t>l'to</a:t>
            </a:r>
            <a:r>
              <a:rPr lang="en-US" sz="3600" b="1" dirty="0" smtClean="0"/>
              <a:t>-</a:t>
            </a:r>
            <a:r>
              <a:rPr lang="en-US" sz="3600" b="1" dirty="0" err="1" smtClean="0"/>
              <a:t>ra</a:t>
            </a:r>
            <a:r>
              <a:rPr lang="en-US" sz="3600" b="1" dirty="0" smtClean="0"/>
              <a:t>-</a:t>
            </a:r>
            <a:r>
              <a:rPr lang="en-US" sz="3600" b="1" u="sng" dirty="0" err="1" smtClean="0"/>
              <a:t>te</a:t>
            </a:r>
            <a:r>
              <a:rPr lang="en-US" sz="3600" b="1" dirty="0" smtClean="0"/>
              <a:t>-cha, </a:t>
            </a:r>
            <a:r>
              <a:rPr lang="en-US" sz="3600" b="1" dirty="0" err="1" smtClean="0"/>
              <a:t>v'ka</a:t>
            </a:r>
            <a:r>
              <a:rPr lang="en-US" sz="3600" b="1" dirty="0" smtClean="0"/>
              <a:t>-</a:t>
            </a:r>
            <a:r>
              <a:rPr lang="en-US" sz="3600" b="1" dirty="0" err="1" smtClean="0"/>
              <a:t>r'</a:t>
            </a:r>
            <a:r>
              <a:rPr lang="en-US" sz="3600" b="1" u="sng" dirty="0" err="1" smtClean="0"/>
              <a:t>vei</a:t>
            </a:r>
            <a:r>
              <a:rPr lang="en-US" sz="3600" b="1" dirty="0" smtClean="0"/>
              <a:t>-nu Mal-</a:t>
            </a:r>
            <a:r>
              <a:rPr lang="en-US" sz="3600" b="1" u="sng" dirty="0" err="1" smtClean="0"/>
              <a:t>kei</a:t>
            </a:r>
            <a:r>
              <a:rPr lang="en-US" sz="3600" b="1" dirty="0" smtClean="0"/>
              <a:t>-nu la-a-</a:t>
            </a:r>
            <a:r>
              <a:rPr lang="en-US" sz="3600" b="1" dirty="0" err="1" smtClean="0"/>
              <a:t>vo</a:t>
            </a:r>
            <a:r>
              <a:rPr lang="en-US" sz="3600" b="1" dirty="0" smtClean="0"/>
              <a:t>-</a:t>
            </a:r>
            <a:r>
              <a:rPr lang="en-US" sz="3600" b="1" dirty="0" err="1" smtClean="0"/>
              <a:t>da</a:t>
            </a:r>
            <a:r>
              <a:rPr lang="en-US" sz="3600" b="1" dirty="0" smtClean="0"/>
              <a:t>-</a:t>
            </a:r>
            <a:r>
              <a:rPr lang="en-US" sz="3600" b="1" u="sng" dirty="0" err="1" smtClean="0"/>
              <a:t>te</a:t>
            </a:r>
            <a:r>
              <a:rPr lang="en-US" sz="3600" b="1" dirty="0" smtClean="0"/>
              <a:t>-cha, </a:t>
            </a:r>
            <a:r>
              <a:rPr lang="en-US" sz="3600" b="1" dirty="0" err="1" smtClean="0"/>
              <a:t>v'ha</a:t>
            </a:r>
            <a:r>
              <a:rPr lang="en-US" sz="3600" b="1" dirty="0" smtClean="0"/>
              <a:t>-cha-</a:t>
            </a:r>
            <a:r>
              <a:rPr lang="en-US" sz="3600" b="1" dirty="0" err="1" smtClean="0"/>
              <a:t>zi</a:t>
            </a:r>
            <a:r>
              <a:rPr lang="en-US" sz="3600" b="1" dirty="0" smtClean="0"/>
              <a:t>-</a:t>
            </a:r>
            <a:r>
              <a:rPr lang="en-US" sz="3600" b="1" u="sng" dirty="0" err="1" smtClean="0"/>
              <a:t>rei</a:t>
            </a:r>
            <a:r>
              <a:rPr lang="en-US" sz="3600" b="1" dirty="0" smtClean="0"/>
              <a:t>-nu bit-</a:t>
            </a:r>
            <a:r>
              <a:rPr lang="en-US" sz="3600" b="1" dirty="0" err="1" smtClean="0"/>
              <a:t>shu</a:t>
            </a:r>
            <a:r>
              <a:rPr lang="en-US" sz="3600" b="1" dirty="0" smtClean="0"/>
              <a:t>-</a:t>
            </a:r>
            <a:r>
              <a:rPr lang="en-US" sz="3600" b="1" dirty="0" err="1" smtClean="0"/>
              <a:t>vah</a:t>
            </a:r>
            <a:r>
              <a:rPr lang="en-US" sz="3600" b="1" dirty="0" smtClean="0"/>
              <a:t> </a:t>
            </a:r>
            <a:r>
              <a:rPr lang="en-US" sz="3600" b="1" dirty="0" err="1" smtClean="0"/>
              <a:t>sh'lei-mah</a:t>
            </a:r>
            <a:r>
              <a:rPr lang="en-US" sz="3600" b="1" dirty="0" smtClean="0"/>
              <a:t> </a:t>
            </a:r>
            <a:r>
              <a:rPr lang="en-US" sz="3600" b="1" dirty="0" err="1" smtClean="0"/>
              <a:t>l'fa</a:t>
            </a:r>
            <a:r>
              <a:rPr lang="en-US" sz="3600" b="1" dirty="0" smtClean="0"/>
              <a:t>-</a:t>
            </a:r>
            <a:r>
              <a:rPr lang="en-US" sz="3600" b="1" u="sng" dirty="0" smtClean="0"/>
              <a:t>ne</a:t>
            </a:r>
            <a:r>
              <a:rPr lang="en-US" sz="3600" b="1" dirty="0" smtClean="0"/>
              <a:t>-cha. </a:t>
            </a:r>
            <a:r>
              <a:rPr lang="en-US" sz="3600" b="1" dirty="0" err="1" smtClean="0"/>
              <a:t>Ba-ruch</a:t>
            </a:r>
            <a:r>
              <a:rPr lang="en-US" sz="3600" b="1" dirty="0" smtClean="0"/>
              <a:t> a-</a:t>
            </a:r>
            <a:r>
              <a:rPr lang="en-US" sz="3600" b="1" dirty="0" err="1" smtClean="0"/>
              <a:t>tah</a:t>
            </a:r>
            <a:r>
              <a:rPr lang="en-US" sz="3600" b="1" dirty="0" smtClean="0"/>
              <a:t> A-do-</a:t>
            </a:r>
            <a:r>
              <a:rPr lang="en-US" sz="3600" b="1" dirty="0" err="1" smtClean="0"/>
              <a:t>nai</a:t>
            </a:r>
            <a:r>
              <a:rPr lang="en-US" sz="3600" b="1" dirty="0" smtClean="0"/>
              <a:t>, ha-</a:t>
            </a:r>
            <a:r>
              <a:rPr lang="en-US" sz="3600" b="1" dirty="0" err="1" smtClean="0"/>
              <a:t>ro</a:t>
            </a:r>
            <a:r>
              <a:rPr lang="en-US" sz="3600" b="1" dirty="0" smtClean="0"/>
              <a:t>-</a:t>
            </a:r>
            <a:r>
              <a:rPr lang="en-US" sz="3600" b="1" dirty="0" err="1" smtClean="0"/>
              <a:t>tseh</a:t>
            </a:r>
            <a:r>
              <a:rPr lang="en-US" sz="3600" b="1" dirty="0" smtClean="0"/>
              <a:t> bit-</a:t>
            </a:r>
            <a:r>
              <a:rPr lang="en-US" sz="3600" b="1" dirty="0" err="1" smtClean="0"/>
              <a:t>shu</a:t>
            </a:r>
            <a:r>
              <a:rPr lang="en-US" sz="3600" b="1" dirty="0" smtClean="0"/>
              <a:t>-</a:t>
            </a:r>
            <a:r>
              <a:rPr lang="en-US" sz="3600" b="1" dirty="0" err="1" smtClean="0"/>
              <a:t>vah</a:t>
            </a:r>
            <a:r>
              <a:rPr lang="en-US" sz="3600" b="1" dirty="0" smtClean="0"/>
              <a:t>. </a:t>
            </a:r>
            <a:r>
              <a:rPr lang="en-US" sz="2800" b="1" i="1" dirty="0" smtClean="0"/>
              <a:t> </a:t>
            </a:r>
            <a:r>
              <a:rPr lang="en-US" sz="2800" dirty="0" smtClean="0"/>
              <a:t> </a:t>
            </a:r>
            <a:endParaRPr lang="en-US" sz="2800" dirty="0"/>
          </a:p>
        </p:txBody>
      </p:sp>
    </p:spTree>
  </p:cSld>
  <p:clrMapOvr>
    <a:masterClrMapping/>
  </p:clrMapOvr>
  <p:transition spd="med">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62000"/>
            <a:ext cx="8229600" cy="5410200"/>
          </a:xfrm>
          <a:solidFill>
            <a:srgbClr val="92D050"/>
          </a:solidFill>
        </p:spPr>
        <p:txBody>
          <a:bodyPr>
            <a:normAutofit lnSpcReduction="10000"/>
          </a:bodyPr>
          <a:lstStyle/>
          <a:p>
            <a:pPr>
              <a:buNone/>
            </a:pPr>
            <a:r>
              <a:rPr lang="en-US" dirty="0" smtClean="0"/>
              <a:t>	</a:t>
            </a:r>
            <a:r>
              <a:rPr lang="en-US" b="1" dirty="0" smtClean="0"/>
              <a:t>That </a:t>
            </a:r>
            <a:r>
              <a:rPr lang="en-US" b="1" dirty="0" err="1" smtClean="0"/>
              <a:t>Elohim</a:t>
            </a:r>
            <a:r>
              <a:rPr lang="en-US" b="1" dirty="0" smtClean="0"/>
              <a:t> desires repentance rather than to destroy the wicked is the consistent teaching throughout Scripture: </a:t>
            </a:r>
            <a:r>
              <a:rPr lang="en-US" dirty="0" smtClean="0"/>
              <a:t> </a:t>
            </a:r>
          </a:p>
          <a:p>
            <a:pPr>
              <a:buNone/>
            </a:pPr>
            <a:r>
              <a:rPr lang="en-US" b="1" dirty="0" smtClean="0">
                <a:solidFill>
                  <a:srgbClr val="FF0000"/>
                </a:solidFill>
              </a:rPr>
              <a:t>“’For I have no pleasure in the death of anyone who dies,’ declares YHVH ADONAI. ‘Therefore, repent and live’" </a:t>
            </a:r>
            <a:r>
              <a:rPr lang="en-US" b="1" dirty="0" smtClean="0"/>
              <a:t>(</a:t>
            </a:r>
            <a:r>
              <a:rPr lang="en-US" b="1" dirty="0" err="1" smtClean="0"/>
              <a:t>Ezk</a:t>
            </a:r>
            <a:r>
              <a:rPr lang="en-US" b="1" dirty="0" smtClean="0"/>
              <a:t>. 18:32).</a:t>
            </a:r>
            <a:r>
              <a:rPr lang="en-US" dirty="0" smtClean="0"/>
              <a:t> </a:t>
            </a:r>
          </a:p>
          <a:p>
            <a:pPr>
              <a:buNone/>
            </a:pPr>
            <a:endParaRPr lang="en-US" b="1" dirty="0">
              <a:solidFill>
                <a:srgbClr val="FF0000"/>
              </a:solidFill>
            </a:endParaRPr>
          </a:p>
          <a:p>
            <a:pPr>
              <a:buNone/>
            </a:pPr>
            <a:r>
              <a:rPr lang="en-US" b="1" dirty="0" smtClean="0">
                <a:solidFill>
                  <a:srgbClr val="FF0000"/>
                </a:solidFill>
              </a:rPr>
              <a:t> “YHVH is not slow about His promise, as some count slowness, but is patient toward you, not wishing for any to perish but for all to come to repentance” </a:t>
            </a:r>
            <a:r>
              <a:rPr lang="en-US" b="1" dirty="0" smtClean="0"/>
              <a:t>(2Pt. 3:9). </a:t>
            </a:r>
            <a:endParaRPr lang="en-US" b="1" dirty="0"/>
          </a:p>
        </p:txBody>
      </p:sp>
    </p:spTree>
  </p:cSld>
  <p:clrMapOvr>
    <a:masterClrMapping/>
  </p:clrMapOvr>
  <p:transition spd="med">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kumimoji="0" lang="en-US" sz="4800" b="1" i="0" u="none" strike="noStrike" cap="none" normalizeH="0" baseline="0" dirty="0" smtClean="0">
                <a:ln>
                  <a:noFill/>
                </a:ln>
                <a:solidFill>
                  <a:schemeClr val="tx1"/>
                </a:solidFill>
                <a:effectLst/>
                <a:latin typeface="Arial" pitchFamily="34" charset="0"/>
                <a:cs typeface="Arial" pitchFamily="34" charset="0"/>
              </a:rPr>
              <a:t>Forgiveness</a:t>
            </a:r>
            <a:br>
              <a:rPr kumimoji="0" lang="en-US" sz="4800" b="1" i="0" u="none" strike="noStrike" cap="none" normalizeH="0" baseline="0" dirty="0" smtClean="0">
                <a:ln>
                  <a:noFill/>
                </a:ln>
                <a:solidFill>
                  <a:schemeClr val="tx1"/>
                </a:solidFill>
                <a:effectLst/>
                <a:latin typeface="Arial" pitchFamily="34" charset="0"/>
                <a:cs typeface="Arial" pitchFamily="34" charset="0"/>
              </a:rPr>
            </a:br>
            <a:endParaRPr lang="en-US" sz="4800" dirty="0"/>
          </a:p>
        </p:txBody>
      </p:sp>
      <p:sp>
        <p:nvSpPr>
          <p:cNvPr id="3" name="Content Placeholder 2"/>
          <p:cNvSpPr>
            <a:spLocks noGrp="1"/>
          </p:cNvSpPr>
          <p:nvPr>
            <p:ph idx="1"/>
          </p:nvPr>
        </p:nvSpPr>
        <p:spPr>
          <a:xfrm>
            <a:off x="381000" y="3124200"/>
            <a:ext cx="8382000" cy="3505200"/>
          </a:xfrm>
          <a:solidFill>
            <a:srgbClr val="92D050"/>
          </a:solidFill>
        </p:spPr>
        <p:txBody>
          <a:bodyPr>
            <a:normAutofit/>
          </a:bodyPr>
          <a:lstStyle/>
          <a:p>
            <a:pPr algn="ctr">
              <a:buNone/>
            </a:pPr>
            <a:r>
              <a:rPr lang="en-US" b="1" dirty="0" smtClean="0"/>
              <a:t>6. </a:t>
            </a:r>
          </a:p>
          <a:p>
            <a:pPr>
              <a:buNone/>
            </a:pPr>
            <a:r>
              <a:rPr lang="en-US" b="1" i="1" dirty="0" smtClean="0"/>
              <a:t>	</a:t>
            </a:r>
            <a:r>
              <a:rPr lang="en-US" b="1" i="1" dirty="0" err="1" smtClean="0"/>
              <a:t>S'lach</a:t>
            </a:r>
            <a:r>
              <a:rPr lang="en-US" b="1" i="1" dirty="0" smtClean="0"/>
              <a:t> </a:t>
            </a:r>
            <a:r>
              <a:rPr lang="en-US" b="1" i="1" u="sng" dirty="0" smtClean="0"/>
              <a:t>la</a:t>
            </a:r>
            <a:r>
              <a:rPr lang="en-US" b="1" i="1" dirty="0" smtClean="0"/>
              <a:t>-nu A-</a:t>
            </a:r>
            <a:r>
              <a:rPr lang="en-US" b="1" i="1" u="sng" dirty="0" smtClean="0"/>
              <a:t>vi</a:t>
            </a:r>
            <a:r>
              <a:rPr lang="en-US" b="1" i="1" dirty="0" smtClean="0"/>
              <a:t>-nu </a:t>
            </a:r>
            <a:r>
              <a:rPr lang="en-US" b="1" i="1" dirty="0" err="1" smtClean="0"/>
              <a:t>ki</a:t>
            </a:r>
            <a:r>
              <a:rPr lang="en-US" b="1" i="1" dirty="0" smtClean="0"/>
              <a:t> cha-</a:t>
            </a:r>
            <a:r>
              <a:rPr lang="en-US" b="1" i="1" u="sng" dirty="0" err="1" smtClean="0"/>
              <a:t>ta</a:t>
            </a:r>
            <a:r>
              <a:rPr lang="en-US" b="1" i="1" dirty="0" smtClean="0"/>
              <a:t>-nu, </a:t>
            </a:r>
            <a:r>
              <a:rPr lang="en-US" b="1" i="1" dirty="0" err="1" smtClean="0"/>
              <a:t>m'chal</a:t>
            </a:r>
            <a:r>
              <a:rPr lang="en-US" b="1" i="1" dirty="0" smtClean="0"/>
              <a:t> </a:t>
            </a:r>
            <a:r>
              <a:rPr lang="en-US" b="1" i="1" u="sng" dirty="0" smtClean="0"/>
              <a:t>la</a:t>
            </a:r>
            <a:r>
              <a:rPr lang="en-US" b="1" i="1" dirty="0" smtClean="0"/>
              <a:t>-nu Mal-</a:t>
            </a:r>
            <a:r>
              <a:rPr lang="en-US" b="1" i="1" u="sng" dirty="0" err="1" smtClean="0"/>
              <a:t>kei</a:t>
            </a:r>
            <a:r>
              <a:rPr lang="en-US" b="1" i="1" dirty="0" smtClean="0"/>
              <a:t>-nu </a:t>
            </a:r>
            <a:r>
              <a:rPr lang="en-US" b="1" i="1" dirty="0" err="1" smtClean="0"/>
              <a:t>ki</a:t>
            </a:r>
            <a:r>
              <a:rPr lang="en-US" b="1" i="1" dirty="0" smtClean="0"/>
              <a:t> </a:t>
            </a:r>
            <a:r>
              <a:rPr lang="en-US" b="1" i="1" dirty="0" err="1" smtClean="0"/>
              <a:t>fa</a:t>
            </a:r>
            <a:r>
              <a:rPr lang="en-US" b="1" i="1" dirty="0" smtClean="0"/>
              <a:t>-</a:t>
            </a:r>
            <a:r>
              <a:rPr lang="en-US" b="1" i="1" u="sng" dirty="0" err="1" smtClean="0"/>
              <a:t>sha</a:t>
            </a:r>
            <a:r>
              <a:rPr lang="en-US" b="1" i="1" dirty="0" smtClean="0"/>
              <a:t>-nu, &lt;  </a:t>
            </a:r>
            <a:r>
              <a:rPr lang="en-US" b="1" i="1" dirty="0" err="1" smtClean="0"/>
              <a:t>ki</a:t>
            </a:r>
            <a:r>
              <a:rPr lang="en-US" b="1" i="1" dirty="0" smtClean="0"/>
              <a:t> mo-</a:t>
            </a:r>
            <a:r>
              <a:rPr lang="en-US" b="1" i="1" dirty="0" err="1" smtClean="0"/>
              <a:t>cheil</a:t>
            </a:r>
            <a:r>
              <a:rPr lang="en-US" b="1" i="1" dirty="0" smtClean="0"/>
              <a:t> </a:t>
            </a:r>
            <a:r>
              <a:rPr lang="en-US" b="1" i="1" dirty="0" err="1" smtClean="0"/>
              <a:t>v'so</a:t>
            </a:r>
            <a:r>
              <a:rPr lang="en-US" b="1" i="1" dirty="0" smtClean="0"/>
              <a:t>-</a:t>
            </a:r>
            <a:r>
              <a:rPr lang="en-US" b="1" i="1" u="sng" dirty="0" smtClean="0"/>
              <a:t>lei</a:t>
            </a:r>
            <a:r>
              <a:rPr lang="en-US" b="1" i="1" dirty="0" smtClean="0"/>
              <a:t>-ach </a:t>
            </a:r>
            <a:r>
              <a:rPr lang="en-US" b="1" i="1" u="sng" dirty="0" smtClean="0"/>
              <a:t>a</a:t>
            </a:r>
            <a:r>
              <a:rPr lang="en-US" b="1" i="1" dirty="0" smtClean="0"/>
              <a:t>-</a:t>
            </a:r>
            <a:r>
              <a:rPr lang="en-US" b="1" i="1" dirty="0" err="1" smtClean="0"/>
              <a:t>ta</a:t>
            </a:r>
            <a:r>
              <a:rPr lang="en-US" b="1" i="1" dirty="0" smtClean="0"/>
              <a:t>.  </a:t>
            </a:r>
            <a:r>
              <a:rPr lang="en-US" b="1" i="1" dirty="0" err="1" smtClean="0"/>
              <a:t>ki</a:t>
            </a:r>
            <a:r>
              <a:rPr lang="en-US" b="1" i="1" dirty="0" smtClean="0"/>
              <a:t> </a:t>
            </a:r>
            <a:r>
              <a:rPr lang="en-US" b="1" i="1" dirty="0" err="1" smtClean="0"/>
              <a:t>Eil</a:t>
            </a:r>
            <a:r>
              <a:rPr lang="en-US" b="1" i="1" dirty="0" smtClean="0"/>
              <a:t> </a:t>
            </a:r>
            <a:r>
              <a:rPr lang="en-US" b="1" i="1" dirty="0" err="1" smtClean="0"/>
              <a:t>tov</a:t>
            </a:r>
            <a:r>
              <a:rPr lang="en-US" b="1" i="1" dirty="0" smtClean="0"/>
              <a:t> </a:t>
            </a:r>
            <a:r>
              <a:rPr lang="en-US" b="1" i="1" dirty="0" err="1" smtClean="0"/>
              <a:t>v'sa-lach</a:t>
            </a:r>
            <a:r>
              <a:rPr lang="en-US" b="1" i="1" dirty="0" smtClean="0"/>
              <a:t> </a:t>
            </a:r>
            <a:r>
              <a:rPr lang="en-US" b="1" i="1" u="sng" dirty="0" smtClean="0"/>
              <a:t>a</a:t>
            </a:r>
            <a:r>
              <a:rPr lang="en-US" b="1" i="1" dirty="0" smtClean="0"/>
              <a:t>-</a:t>
            </a:r>
            <a:r>
              <a:rPr lang="en-US" b="1" i="1" dirty="0" err="1" smtClean="0"/>
              <a:t>ta</a:t>
            </a:r>
            <a:r>
              <a:rPr lang="en-US" b="1" i="1" dirty="0" smtClean="0"/>
              <a:t>.  &gt;</a:t>
            </a:r>
          </a:p>
          <a:p>
            <a:pPr>
              <a:buNone/>
            </a:pPr>
            <a:r>
              <a:rPr lang="en-US" b="1" i="1" dirty="0" smtClean="0"/>
              <a:t>	 </a:t>
            </a:r>
            <a:r>
              <a:rPr lang="en-US" b="1" i="1" dirty="0" err="1" smtClean="0"/>
              <a:t>Ba-ruch</a:t>
            </a:r>
            <a:r>
              <a:rPr lang="en-US" b="1" i="1" dirty="0" smtClean="0"/>
              <a:t> a-</a:t>
            </a:r>
            <a:r>
              <a:rPr lang="en-US" b="1" i="1" dirty="0" err="1" smtClean="0"/>
              <a:t>tah</a:t>
            </a:r>
            <a:r>
              <a:rPr lang="en-US" b="1" i="1" dirty="0" smtClean="0"/>
              <a:t> A-do-</a:t>
            </a:r>
            <a:r>
              <a:rPr lang="en-US" b="1" i="1" dirty="0" err="1" smtClean="0"/>
              <a:t>nai</a:t>
            </a:r>
            <a:r>
              <a:rPr lang="en-US" b="1" i="1" dirty="0" smtClean="0"/>
              <a:t>, cha-nun ha-mar-</a:t>
            </a:r>
            <a:r>
              <a:rPr lang="en-US" b="1" i="1" dirty="0" err="1" smtClean="0"/>
              <a:t>beh</a:t>
            </a:r>
            <a:r>
              <a:rPr lang="en-US" b="1" i="1" dirty="0" smtClean="0"/>
              <a:t> </a:t>
            </a:r>
            <a:r>
              <a:rPr lang="en-US" b="1" i="1" dirty="0" err="1" smtClean="0"/>
              <a:t>lis</a:t>
            </a:r>
            <a:r>
              <a:rPr lang="en-US" b="1" i="1" dirty="0" smtClean="0"/>
              <a:t>-</a:t>
            </a:r>
            <a:r>
              <a:rPr lang="en-US" b="1" i="1" u="sng" dirty="0" smtClean="0"/>
              <a:t>lo</a:t>
            </a:r>
            <a:r>
              <a:rPr lang="en-US" b="1" i="1" dirty="0" smtClean="0"/>
              <a:t>-ach. </a:t>
            </a:r>
            <a:r>
              <a:rPr lang="en-US" b="1" dirty="0" smtClean="0"/>
              <a:t> </a:t>
            </a:r>
          </a:p>
          <a:p>
            <a:endParaRPr lang="en-US" b="1" dirty="0"/>
          </a:p>
        </p:txBody>
      </p:sp>
      <p:sp>
        <p:nvSpPr>
          <p:cNvPr id="89089" name="Rectangle 1"/>
          <p:cNvSpPr>
            <a:spLocks noChangeArrowheads="1"/>
          </p:cNvSpPr>
          <p:nvPr/>
        </p:nvSpPr>
        <p:spPr bwMode="auto">
          <a:xfrm>
            <a:off x="228600" y="990600"/>
            <a:ext cx="85344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Forgive us Father, for we have sinned,</a:t>
            </a:r>
            <a:r>
              <a:rPr kumimoji="0" lang="en-US" sz="2800" b="1" i="0" u="none" strike="noStrike" cap="none" normalizeH="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cs typeface="Arial" pitchFamily="34" charset="0"/>
              </a:rPr>
              <a:t>Pardon us, our King, for we have transgressed,</a:t>
            </a:r>
            <a:r>
              <a:rPr kumimoji="0" lang="en-US" sz="2800" b="1" i="0" u="none" strike="noStrike" cap="none" normalizeH="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cs typeface="Arial" pitchFamily="34" charset="0"/>
              </a:rPr>
              <a:t>For Thou art a pardoner and a forgiver.</a:t>
            </a:r>
            <a:r>
              <a:rPr kumimoji="0" lang="en-US" sz="2800" b="1" i="0" u="none" strike="noStrike" cap="none" normalizeH="0" dirty="0" smtClean="0">
                <a:ln>
                  <a:noFill/>
                </a:ln>
                <a:solidFill>
                  <a:schemeClr val="tx1"/>
                </a:solidFill>
                <a:effectLst/>
                <a:latin typeface="Arial" pitchFamily="34" charset="0"/>
                <a:cs typeface="Arial" pitchFamily="34" charset="0"/>
              </a:rPr>
              <a:t> </a:t>
            </a:r>
            <a:r>
              <a:rPr kumimoji="0" lang="en-US" sz="3200" b="1" i="0" u="none" strike="noStrike" cap="none" normalizeH="0" baseline="0" dirty="0" smtClean="0">
                <a:ln>
                  <a:noFill/>
                </a:ln>
                <a:solidFill>
                  <a:schemeClr val="tx1"/>
                </a:solidFill>
                <a:effectLst/>
                <a:latin typeface="Arial" pitchFamily="34" charset="0"/>
                <a:cs typeface="Arial" pitchFamily="34" charset="0"/>
              </a:rPr>
              <a:t>Blessed</a:t>
            </a:r>
            <a:r>
              <a:rPr kumimoji="0" lang="en-US" sz="2800" b="1" i="0" u="none" strike="noStrike" cap="none" normalizeH="0" baseline="0" dirty="0" smtClean="0">
                <a:ln>
                  <a:noFill/>
                </a:ln>
                <a:solidFill>
                  <a:schemeClr val="tx1"/>
                </a:solidFill>
                <a:effectLst/>
                <a:latin typeface="Arial" pitchFamily="34" charset="0"/>
                <a:cs typeface="Arial" pitchFamily="34" charset="0"/>
              </a:rPr>
              <a:t> art Thou, Lord, Gracious One who forgives abundantly.</a:t>
            </a:r>
            <a:endParaRPr kumimoji="0" lang="en-US" sz="6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14400"/>
            <a:ext cx="8229600" cy="4525963"/>
          </a:xfrm>
          <a:solidFill>
            <a:srgbClr val="92D050"/>
          </a:solidFill>
        </p:spPr>
        <p:txBody>
          <a:bodyPr>
            <a:normAutofit/>
          </a:bodyPr>
          <a:lstStyle/>
          <a:p>
            <a:pPr algn="ctr">
              <a:buNone/>
            </a:pPr>
            <a:r>
              <a:rPr lang="en-US" sz="4000" b="1" dirty="0" smtClean="0"/>
              <a:t>Isaiah 55:7 </a:t>
            </a:r>
          </a:p>
          <a:p>
            <a:pPr algn="ctr">
              <a:buNone/>
            </a:pPr>
            <a:r>
              <a:rPr lang="en-US" sz="4000" b="1" dirty="0" smtClean="0"/>
              <a:t>	Let the wicked forsake his way, and the unrighteous man his thoughts: and let him return unto YHVH, and he will have mercy upon him; and to our </a:t>
            </a:r>
            <a:r>
              <a:rPr lang="en-US" sz="4000" b="1" dirty="0" err="1" smtClean="0"/>
              <a:t>Elohim</a:t>
            </a:r>
            <a:r>
              <a:rPr lang="en-US" sz="4000" b="1" dirty="0" smtClean="0"/>
              <a:t>, for he will abundantly pardon.</a:t>
            </a:r>
            <a:endParaRPr lang="en-US" sz="4000" b="1" dirty="0"/>
          </a:p>
        </p:txBody>
      </p:sp>
    </p:spTree>
  </p:cSld>
  <p:clrMapOvr>
    <a:masterClrMapping/>
  </p:clrMapOvr>
  <p:transition spd="med">
    <p:wip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295400"/>
            <a:ext cx="8229600" cy="4525963"/>
          </a:xfrm>
          <a:solidFill>
            <a:srgbClr val="92D050"/>
          </a:solidFill>
        </p:spPr>
        <p:txBody>
          <a:bodyPr>
            <a:normAutofit fontScale="92500" lnSpcReduction="10000"/>
          </a:bodyPr>
          <a:lstStyle/>
          <a:p>
            <a:pPr>
              <a:buNone/>
            </a:pPr>
            <a:r>
              <a:rPr lang="en-US" dirty="0" smtClean="0"/>
              <a:t>	</a:t>
            </a:r>
            <a:r>
              <a:rPr lang="en-US" b="1" dirty="0" smtClean="0"/>
              <a:t>It is traditional to beat on one’s breast when saying this part of the Prayer, specifically at the words “forgive” and “pardon.”  This brings to mind the tax collector </a:t>
            </a:r>
            <a:r>
              <a:rPr lang="en-US" b="1" dirty="0" err="1" smtClean="0"/>
              <a:t>Yeshua</a:t>
            </a:r>
            <a:r>
              <a:rPr lang="en-US" b="1" dirty="0" smtClean="0"/>
              <a:t> spoke of in one of His teachings:</a:t>
            </a:r>
          </a:p>
          <a:p>
            <a:pPr algn="ctr">
              <a:buNone/>
            </a:pPr>
            <a:r>
              <a:rPr lang="en-US" b="1" dirty="0" smtClean="0">
                <a:solidFill>
                  <a:srgbClr val="FF0000"/>
                </a:solidFill>
              </a:rPr>
              <a:t>(Luke 18:13)</a:t>
            </a:r>
          </a:p>
          <a:p>
            <a:pPr>
              <a:buNone/>
            </a:pPr>
            <a:r>
              <a:rPr lang="en-US" b="1" dirty="0" smtClean="0">
                <a:solidFill>
                  <a:srgbClr val="FF0000"/>
                </a:solidFill>
              </a:rPr>
              <a:t>	But the tax collector, standing some distance away, was even unwilling to lift up his eyes to heaven, </a:t>
            </a:r>
            <a:r>
              <a:rPr lang="en-US" b="1" u="sng" dirty="0" smtClean="0">
                <a:solidFill>
                  <a:srgbClr val="0033CC"/>
                </a:solidFill>
              </a:rPr>
              <a:t>but was beating his breast, saying, “</a:t>
            </a:r>
            <a:r>
              <a:rPr lang="en-US" b="1" u="sng" dirty="0" err="1" smtClean="0">
                <a:solidFill>
                  <a:srgbClr val="0033CC"/>
                </a:solidFill>
              </a:rPr>
              <a:t>Elohim</a:t>
            </a:r>
            <a:r>
              <a:rPr lang="en-US" b="1" u="sng" dirty="0" smtClean="0">
                <a:solidFill>
                  <a:srgbClr val="0033CC"/>
                </a:solidFill>
              </a:rPr>
              <a:t>, be merciful to me, the sinner!”</a:t>
            </a:r>
            <a:endParaRPr lang="en-US" b="1" u="sng" dirty="0">
              <a:solidFill>
                <a:srgbClr val="0033CC"/>
              </a:solidFill>
            </a:endParaRPr>
          </a:p>
        </p:txBody>
      </p:sp>
    </p:spTree>
  </p:cSld>
  <p:clrMapOvr>
    <a:masterClrMapping/>
  </p:clrMapOvr>
  <p:transition spd="med">
    <p:wip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581400"/>
            <a:ext cx="8686800" cy="2246769"/>
          </a:xfrm>
          <a:prstGeom prst="rect">
            <a:avLst/>
          </a:prstGeom>
          <a:solidFill>
            <a:srgbClr val="92D050"/>
          </a:solidFill>
        </p:spPr>
        <p:txBody>
          <a:bodyPr wrap="square">
            <a:spAutoFit/>
          </a:bodyPr>
          <a:lstStyle/>
          <a:p>
            <a:pPr algn="ctr"/>
            <a:r>
              <a:rPr lang="en-US" sz="2800" b="1" dirty="0" smtClean="0"/>
              <a:t>7. </a:t>
            </a:r>
          </a:p>
          <a:p>
            <a:pPr algn="ctr"/>
            <a:r>
              <a:rPr lang="en-US" sz="2800" b="1" dirty="0" err="1" smtClean="0"/>
              <a:t>R'ei</a:t>
            </a:r>
            <a:r>
              <a:rPr lang="en-US" sz="2800" b="1" dirty="0" smtClean="0"/>
              <a:t> </a:t>
            </a:r>
            <a:r>
              <a:rPr lang="en-US" sz="2800" b="1" dirty="0" err="1" smtClean="0"/>
              <a:t>na</a:t>
            </a:r>
            <a:r>
              <a:rPr lang="en-US" sz="2800" b="1" dirty="0" smtClean="0"/>
              <a:t> </a:t>
            </a:r>
            <a:r>
              <a:rPr lang="en-US" sz="2800" b="1" dirty="0" err="1" smtClean="0"/>
              <a:t>v'an</a:t>
            </a:r>
            <a:r>
              <a:rPr lang="en-US" sz="2800" b="1" dirty="0" smtClean="0"/>
              <a:t>-</a:t>
            </a:r>
            <a:r>
              <a:rPr lang="en-US" sz="2800" b="1" u="sng" dirty="0" err="1" smtClean="0"/>
              <a:t>yei</a:t>
            </a:r>
            <a:r>
              <a:rPr lang="en-US" sz="2800" b="1" dirty="0" smtClean="0"/>
              <a:t>-nu, </a:t>
            </a:r>
            <a:r>
              <a:rPr lang="en-US" sz="2800" b="1" dirty="0" err="1" smtClean="0"/>
              <a:t>v'ri-va</a:t>
            </a:r>
            <a:r>
              <a:rPr lang="en-US" sz="2800" b="1" dirty="0" smtClean="0"/>
              <a:t> </a:t>
            </a:r>
            <a:r>
              <a:rPr lang="en-US" sz="2800" b="1" dirty="0" err="1" smtClean="0"/>
              <a:t>ri</a:t>
            </a:r>
            <a:r>
              <a:rPr lang="en-US" sz="2800" b="1" dirty="0" smtClean="0"/>
              <a:t>-</a:t>
            </a:r>
            <a:r>
              <a:rPr lang="en-US" sz="2800" b="1" u="sng" dirty="0" err="1" smtClean="0"/>
              <a:t>vei</a:t>
            </a:r>
            <a:r>
              <a:rPr lang="en-US" sz="2800" b="1" dirty="0" smtClean="0"/>
              <a:t>-nu,</a:t>
            </a:r>
            <a:br>
              <a:rPr lang="en-US" sz="2800" b="1" dirty="0" smtClean="0"/>
            </a:br>
            <a:r>
              <a:rPr lang="en-US" sz="2800" b="1" dirty="0" err="1" smtClean="0"/>
              <a:t>ug</a:t>
            </a:r>
            <a:r>
              <a:rPr lang="en-US" sz="2800" b="1" dirty="0" smtClean="0"/>
              <a:t>-a-</a:t>
            </a:r>
            <a:r>
              <a:rPr lang="en-US" sz="2800" b="1" u="sng" dirty="0" smtClean="0"/>
              <a:t>lei</a:t>
            </a:r>
            <a:r>
              <a:rPr lang="en-US" sz="2800" b="1" dirty="0" smtClean="0"/>
              <a:t>-nu [ </a:t>
            </a:r>
            <a:r>
              <a:rPr lang="en-US" sz="2800" b="1" dirty="0" err="1" smtClean="0"/>
              <a:t>g'u-lah</a:t>
            </a:r>
            <a:r>
              <a:rPr lang="en-US" sz="2800" b="1" dirty="0" smtClean="0"/>
              <a:t> </a:t>
            </a:r>
            <a:r>
              <a:rPr lang="en-US" sz="2800" b="1" dirty="0" err="1" smtClean="0"/>
              <a:t>sh'lei-mah</a:t>
            </a:r>
            <a:r>
              <a:rPr lang="en-US" sz="2800" b="1" dirty="0" smtClean="0"/>
              <a:t> ] </a:t>
            </a:r>
            <a:r>
              <a:rPr lang="en-US" sz="2800" b="1" dirty="0" err="1" smtClean="0"/>
              <a:t>m'hei</a:t>
            </a:r>
            <a:r>
              <a:rPr lang="en-US" sz="2800" b="1" dirty="0" smtClean="0"/>
              <a:t>-rah </a:t>
            </a:r>
            <a:r>
              <a:rPr lang="en-US" sz="2800" b="1" dirty="0" err="1" smtClean="0"/>
              <a:t>l'</a:t>
            </a:r>
            <a:r>
              <a:rPr lang="en-US" sz="2800" b="1" u="sng" dirty="0" err="1" smtClean="0"/>
              <a:t>ma</a:t>
            </a:r>
            <a:r>
              <a:rPr lang="en-US" sz="2800" b="1" dirty="0" smtClean="0"/>
              <a:t>-an </a:t>
            </a:r>
            <a:r>
              <a:rPr lang="en-US" sz="2800" b="1" dirty="0" err="1" smtClean="0"/>
              <a:t>sh'</a:t>
            </a:r>
            <a:r>
              <a:rPr lang="en-US" sz="2800" b="1" u="sng" dirty="0" err="1" smtClean="0"/>
              <a:t>me</a:t>
            </a:r>
            <a:r>
              <a:rPr lang="en-US" sz="2800" b="1" dirty="0" smtClean="0"/>
              <a:t>-cha, </a:t>
            </a:r>
            <a:r>
              <a:rPr lang="en-US" sz="2800" b="1" dirty="0" err="1" smtClean="0"/>
              <a:t>ki</a:t>
            </a:r>
            <a:r>
              <a:rPr lang="en-US" sz="2800" b="1" dirty="0" smtClean="0"/>
              <a:t> [ </a:t>
            </a:r>
            <a:r>
              <a:rPr lang="en-US" sz="2800" b="1" dirty="0" err="1" smtClean="0"/>
              <a:t>Eil</a:t>
            </a:r>
            <a:r>
              <a:rPr lang="en-US" sz="2800" b="1" dirty="0" smtClean="0"/>
              <a:t> ] go-</a:t>
            </a:r>
            <a:r>
              <a:rPr lang="en-US" sz="2800" b="1" dirty="0" err="1" smtClean="0"/>
              <a:t>eil</a:t>
            </a:r>
            <a:r>
              <a:rPr lang="en-US" sz="2800" b="1" dirty="0" smtClean="0"/>
              <a:t> cha-</a:t>
            </a:r>
            <a:r>
              <a:rPr lang="en-US" sz="2800" b="1" dirty="0" err="1" smtClean="0"/>
              <a:t>zak</a:t>
            </a:r>
            <a:r>
              <a:rPr lang="en-US" sz="2800" b="1" dirty="0" smtClean="0"/>
              <a:t> </a:t>
            </a:r>
            <a:r>
              <a:rPr lang="en-US" sz="2800" b="1" u="sng" dirty="0" smtClean="0"/>
              <a:t>a</a:t>
            </a:r>
            <a:r>
              <a:rPr lang="en-US" sz="2800" b="1" dirty="0" smtClean="0"/>
              <a:t>-</a:t>
            </a:r>
            <a:r>
              <a:rPr lang="en-US" sz="2800" b="1" dirty="0" err="1" smtClean="0"/>
              <a:t>ta</a:t>
            </a:r>
            <a:r>
              <a:rPr lang="en-US" sz="2800" b="1" dirty="0" smtClean="0"/>
              <a:t>. </a:t>
            </a:r>
            <a:r>
              <a:rPr lang="en-US" sz="2800" b="1" dirty="0" err="1" smtClean="0"/>
              <a:t>Ba-ruch</a:t>
            </a:r>
            <a:r>
              <a:rPr lang="en-US" sz="2800" b="1" dirty="0" smtClean="0"/>
              <a:t> a-</a:t>
            </a:r>
            <a:r>
              <a:rPr lang="en-US" sz="2800" b="1" dirty="0" err="1" smtClean="0"/>
              <a:t>tah</a:t>
            </a:r>
            <a:r>
              <a:rPr lang="en-US" sz="2800" b="1" dirty="0" smtClean="0"/>
              <a:t> A-do-</a:t>
            </a:r>
            <a:r>
              <a:rPr lang="en-US" sz="2800" b="1" dirty="0" err="1" smtClean="0"/>
              <a:t>nai</a:t>
            </a:r>
            <a:r>
              <a:rPr lang="en-US" sz="2800" b="1" dirty="0" smtClean="0"/>
              <a:t>, go-</a:t>
            </a:r>
            <a:r>
              <a:rPr lang="en-US" sz="2800" b="1" dirty="0" err="1" smtClean="0"/>
              <a:t>eil</a:t>
            </a:r>
            <a:r>
              <a:rPr lang="en-US" sz="2800" b="1" dirty="0" smtClean="0"/>
              <a:t> </a:t>
            </a:r>
            <a:r>
              <a:rPr lang="en-US" sz="2800" b="1" dirty="0" err="1" smtClean="0"/>
              <a:t>Yis-ra-eil</a:t>
            </a:r>
            <a:r>
              <a:rPr lang="en-US" sz="2800" b="1" dirty="0" smtClean="0"/>
              <a:t>. </a:t>
            </a:r>
            <a:endParaRPr lang="en-US" sz="2800" b="1" dirty="0"/>
          </a:p>
        </p:txBody>
      </p:sp>
      <p:sp>
        <p:nvSpPr>
          <p:cNvPr id="86017" name="Rectangle 1"/>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19" name="Rectangle 3"/>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0" name="Rectangle 4"/>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1" name="Rectangle 5"/>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2" name="Rectangle 6"/>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1" name="Rectangle 1"/>
          <p:cNvSpPr>
            <a:spLocks noChangeArrowheads="1"/>
          </p:cNvSpPr>
          <p:nvPr/>
        </p:nvSpPr>
        <p:spPr bwMode="auto">
          <a:xfrm>
            <a:off x="304800" y="15240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Look upon us in our suffering,</a:t>
            </a:r>
            <a:r>
              <a:rPr kumimoji="0" lang="en-US" sz="2800" b="1" i="0" u="none" strike="noStrike" cap="none" normalizeH="0" dirty="0" smtClean="0">
                <a:ln>
                  <a:noFill/>
                </a:ln>
                <a:solidFill>
                  <a:schemeClr val="tx1"/>
                </a:solidFill>
                <a:effectLst/>
                <a:latin typeface="Arial" charset="0"/>
                <a:cs typeface="Arial" charset="0"/>
              </a:rPr>
              <a:t> </a:t>
            </a:r>
            <a:r>
              <a:rPr kumimoji="0" lang="en-US" sz="2800" b="1" i="0" u="none" strike="noStrike" cap="none" normalizeH="0" baseline="0" dirty="0" smtClean="0">
                <a:ln>
                  <a:noFill/>
                </a:ln>
                <a:solidFill>
                  <a:schemeClr val="tx1"/>
                </a:solidFill>
                <a:effectLst/>
                <a:latin typeface="Arial" charset="0"/>
                <a:cs typeface="Arial" charset="0"/>
              </a:rPr>
              <a:t>And fight our struggles,</a:t>
            </a:r>
            <a:r>
              <a:rPr kumimoji="0" lang="en-US" sz="2800" b="1" i="0" u="none" strike="noStrike" cap="none" normalizeH="0" dirty="0" smtClean="0">
                <a:ln>
                  <a:noFill/>
                </a:ln>
                <a:solidFill>
                  <a:schemeClr val="tx1"/>
                </a:solidFill>
                <a:effectLst/>
                <a:latin typeface="Arial" charset="0"/>
                <a:cs typeface="Arial" charset="0"/>
              </a:rPr>
              <a:t> </a:t>
            </a:r>
            <a:r>
              <a:rPr kumimoji="0" lang="en-US" sz="2800" b="1" i="0" u="none" strike="noStrike" cap="none" normalizeH="0" baseline="0" dirty="0" smtClean="0">
                <a:ln>
                  <a:noFill/>
                </a:ln>
                <a:solidFill>
                  <a:schemeClr val="tx1"/>
                </a:solidFill>
                <a:effectLst/>
                <a:latin typeface="Arial" charset="0"/>
                <a:cs typeface="Arial" charset="0"/>
              </a:rPr>
              <a:t>Redeem us speedily, for Thy Name’s sake,</a:t>
            </a:r>
            <a:r>
              <a:rPr kumimoji="0" lang="en-US" sz="2800" b="1" i="0" u="none" strike="noStrike" cap="none" normalizeH="0" dirty="0" smtClean="0">
                <a:ln>
                  <a:noFill/>
                </a:ln>
                <a:solidFill>
                  <a:schemeClr val="tx1"/>
                </a:solidFill>
                <a:effectLst/>
                <a:latin typeface="Arial" charset="0"/>
                <a:cs typeface="Arial" charset="0"/>
              </a:rPr>
              <a:t> </a:t>
            </a:r>
            <a:r>
              <a:rPr kumimoji="0" lang="en-US" sz="2800" b="1" i="0" u="none" strike="noStrike" cap="none" normalizeH="0" baseline="0" dirty="0" smtClean="0">
                <a:ln>
                  <a:noFill/>
                </a:ln>
                <a:solidFill>
                  <a:schemeClr val="tx1"/>
                </a:solidFill>
                <a:effectLst/>
                <a:latin typeface="Arial" charset="0"/>
                <a:cs typeface="Arial" charset="0"/>
              </a:rPr>
              <a:t>For Thou art a mighty Redeemer.</a:t>
            </a:r>
            <a:r>
              <a:rPr kumimoji="0" lang="en-US" sz="2800" b="1" i="0" u="none" strike="noStrike" cap="none" normalizeH="0" dirty="0" smtClean="0">
                <a:ln>
                  <a:noFill/>
                </a:ln>
                <a:solidFill>
                  <a:schemeClr val="tx1"/>
                </a:solidFill>
                <a:effectLst/>
                <a:latin typeface="Arial" charset="0"/>
                <a:cs typeface="Arial" charset="0"/>
              </a:rPr>
              <a:t> </a:t>
            </a:r>
            <a:r>
              <a:rPr kumimoji="0" lang="en-US" sz="2800" b="1" i="0" u="none" strike="noStrike" cap="none" normalizeH="0" baseline="0" dirty="0" smtClean="0">
                <a:ln>
                  <a:noFill/>
                </a:ln>
                <a:solidFill>
                  <a:schemeClr val="tx1"/>
                </a:solidFill>
                <a:effectLst/>
                <a:latin typeface="Arial" charset="0"/>
                <a:cs typeface="Arial" charset="0"/>
              </a:rPr>
              <a:t>Blessed art Thou, Lord, Redeemer of Israel.</a:t>
            </a:r>
            <a:endParaRPr kumimoji="0" lang="en-US" sz="6000" b="1"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a:xfrm>
            <a:off x="2133600" y="381000"/>
            <a:ext cx="4876800" cy="923330"/>
          </a:xfrm>
          <a:prstGeom prst="rect">
            <a:avLst/>
          </a:prstGeom>
        </p:spPr>
        <p:txBody>
          <a:bodyPr wrap="square">
            <a:spAutoFit/>
          </a:bodyPr>
          <a:lstStyle/>
          <a:p>
            <a:pPr lvl="0" fontAlgn="base">
              <a:spcBef>
                <a:spcPct val="0"/>
              </a:spcBef>
              <a:spcAft>
                <a:spcPct val="0"/>
              </a:spcAft>
            </a:pPr>
            <a:r>
              <a:rPr lang="en-US" sz="5400" b="1" dirty="0" smtClean="0">
                <a:latin typeface="Arial" charset="0"/>
                <a:cs typeface="Arial" charset="0"/>
              </a:rPr>
              <a:t>Redemption</a:t>
            </a:r>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458200" cy="5632311"/>
          </a:xfrm>
          <a:prstGeom prst="rect">
            <a:avLst/>
          </a:prstGeom>
          <a:solidFill>
            <a:srgbClr val="92D050"/>
          </a:solidFill>
        </p:spPr>
        <p:txBody>
          <a:bodyPr wrap="square">
            <a:spAutoFit/>
          </a:bodyPr>
          <a:lstStyle/>
          <a:p>
            <a:pPr algn="ctr"/>
            <a:r>
              <a:rPr lang="en-US" sz="3600" b="1" dirty="0" smtClean="0"/>
              <a:t>Exodus 30:34 </a:t>
            </a:r>
          </a:p>
          <a:p>
            <a:r>
              <a:rPr lang="en-US" sz="3600" b="1" dirty="0" smtClean="0"/>
              <a:t> </a:t>
            </a:r>
            <a:r>
              <a:rPr lang="en-US" sz="3600" b="1" u="sng" dirty="0" smtClean="0">
                <a:solidFill>
                  <a:srgbClr val="C00000"/>
                </a:solidFill>
              </a:rPr>
              <a:t>The LORD said to Moshe, "Take to yourself sweet spices, gum resin, and </a:t>
            </a:r>
            <a:r>
              <a:rPr lang="en-US" sz="3600" b="1" u="sng" dirty="0" err="1" smtClean="0">
                <a:solidFill>
                  <a:srgbClr val="C00000"/>
                </a:solidFill>
              </a:rPr>
              <a:t>onycha</a:t>
            </a:r>
            <a:r>
              <a:rPr lang="en-US" sz="3600" b="1" u="sng" dirty="0" smtClean="0">
                <a:solidFill>
                  <a:srgbClr val="C00000"/>
                </a:solidFill>
              </a:rPr>
              <a:t>, and galbanum; sweet spices with pure frankincense: of each shall there be an equal weight; </a:t>
            </a:r>
          </a:p>
          <a:p>
            <a:pPr algn="ctr"/>
            <a:r>
              <a:rPr lang="en-US" sz="3600" b="1" u="sng" dirty="0" smtClean="0">
                <a:solidFill>
                  <a:srgbClr val="C00000"/>
                </a:solidFill>
              </a:rPr>
              <a:t>Exodus 30:35 </a:t>
            </a:r>
          </a:p>
          <a:p>
            <a:r>
              <a:rPr lang="en-US" sz="3600" b="1" u="sng" dirty="0" smtClean="0">
                <a:solidFill>
                  <a:srgbClr val="C00000"/>
                </a:solidFill>
              </a:rPr>
              <a:t> and you shall make incense of it, a perfume after the art of the perfumer, seasoned with salt, pure and holy: </a:t>
            </a:r>
          </a:p>
        </p:txBody>
      </p:sp>
    </p:spTree>
  </p:cSld>
  <p:clrMapOvr>
    <a:masterClrMapping/>
  </p:clrMapOvr>
  <p:transition spd="med">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04800"/>
            <a:ext cx="8229600" cy="6096000"/>
          </a:xfrm>
          <a:solidFill>
            <a:srgbClr val="92D050"/>
          </a:solidFill>
        </p:spPr>
        <p:txBody>
          <a:bodyPr>
            <a:noAutofit/>
          </a:bodyPr>
          <a:lstStyle/>
          <a:p>
            <a:pPr algn="ctr">
              <a:buNone/>
            </a:pPr>
            <a:r>
              <a:rPr lang="en-US" sz="2800" b="1" dirty="0" smtClean="0"/>
              <a:t>Isaiah 49:</a:t>
            </a:r>
          </a:p>
          <a:p>
            <a:pPr>
              <a:buNone/>
            </a:pPr>
            <a:r>
              <a:rPr lang="en-US" sz="2800" b="1" dirty="0" smtClean="0"/>
              <a:t>7 ¶ Thus </a:t>
            </a:r>
            <a:r>
              <a:rPr lang="en-US" sz="2800" b="1" dirty="0" err="1" smtClean="0"/>
              <a:t>saith</a:t>
            </a:r>
            <a:r>
              <a:rPr lang="en-US" sz="2800" b="1" dirty="0" smtClean="0"/>
              <a:t> YHVH, the Redeemer of Israel, and his Holy One, to him whom man </a:t>
            </a:r>
            <a:r>
              <a:rPr lang="en-US" sz="2800" b="1" dirty="0" err="1" smtClean="0"/>
              <a:t>despiseth</a:t>
            </a:r>
            <a:r>
              <a:rPr lang="en-US" sz="2800" b="1" dirty="0" smtClean="0"/>
              <a:t>, to him whom the nation </a:t>
            </a:r>
            <a:r>
              <a:rPr lang="en-US" sz="2800" b="1" dirty="0" err="1" smtClean="0"/>
              <a:t>abhorreth</a:t>
            </a:r>
            <a:r>
              <a:rPr lang="en-US" sz="2800" b="1" dirty="0" smtClean="0"/>
              <a:t>, to a servant of rulers, Kings shall see and arise, princes also shall worship, because of YHVH that is faithful, and the Holy One of Israel, and he shall choose thee. {whom man...: or, that is despised in soul} </a:t>
            </a:r>
          </a:p>
          <a:p>
            <a:pPr>
              <a:buNone/>
            </a:pPr>
            <a:r>
              <a:rPr lang="en-US" sz="2800" b="1" dirty="0" smtClean="0"/>
              <a:t>8 Thus </a:t>
            </a:r>
            <a:r>
              <a:rPr lang="en-US" sz="2800" b="1" dirty="0" err="1" smtClean="0"/>
              <a:t>saith</a:t>
            </a:r>
            <a:r>
              <a:rPr lang="en-US" sz="2800" b="1" dirty="0" smtClean="0"/>
              <a:t> YHVH, In an acceptable time have I heard thee, and in a day of salvation have I helped thee: and I will preserve thee, and give thee for a covenant of the people, to establish the earth, to cause to inherit the desolate heritages;</a:t>
            </a:r>
            <a:endParaRPr lang="en-US" sz="2800" b="1" dirty="0"/>
          </a:p>
        </p:txBody>
      </p:sp>
    </p:spTree>
  </p:cSld>
  <p:clrMapOvr>
    <a:masterClrMapping/>
  </p:clrMapOvr>
  <p:transition spd="med">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838200"/>
            <a:ext cx="8382000" cy="4525963"/>
          </a:xfrm>
          <a:solidFill>
            <a:srgbClr val="92D050"/>
          </a:solidFill>
        </p:spPr>
        <p:txBody>
          <a:bodyPr/>
          <a:lstStyle/>
          <a:p>
            <a:pPr algn="ctr">
              <a:buNone/>
            </a:pPr>
            <a:r>
              <a:rPr lang="en-US" dirty="0" smtClean="0"/>
              <a:t>	</a:t>
            </a:r>
            <a:r>
              <a:rPr lang="en-US" sz="4400" b="1" dirty="0" smtClean="0"/>
              <a:t>Isaiah 59:20 </a:t>
            </a:r>
          </a:p>
          <a:p>
            <a:pPr algn="ctr">
              <a:buNone/>
            </a:pPr>
            <a:r>
              <a:rPr lang="en-US" sz="4400" b="1" dirty="0" smtClean="0"/>
              <a:t>And the Redeemer shall come to Zion, and unto them that turn from transgression in Jacob, </a:t>
            </a:r>
            <a:r>
              <a:rPr lang="en-US" sz="4400" b="1" dirty="0" err="1" smtClean="0"/>
              <a:t>saith</a:t>
            </a:r>
            <a:r>
              <a:rPr lang="en-US" sz="4400" b="1" dirty="0" smtClean="0"/>
              <a:t> YHVH.</a:t>
            </a:r>
            <a:endParaRPr lang="en-US" sz="4400" b="1" dirty="0"/>
          </a:p>
        </p:txBody>
      </p:sp>
    </p:spTree>
  </p:cSld>
  <p:clrMapOvr>
    <a:masterClrMapping/>
  </p:clrMapOvr>
  <p:transition spd="med">
    <p:wip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lvl="0"/>
            <a:r>
              <a:rPr lang="en-US" sz="5400" b="1" dirty="0" smtClean="0">
                <a:latin typeface="Arial" charset="0"/>
                <a:cs typeface="Arial" charset="0"/>
              </a:rPr>
              <a:t>Healing</a:t>
            </a:r>
            <a:br>
              <a:rPr lang="en-US" sz="5400" b="1" dirty="0" smtClean="0">
                <a:latin typeface="Arial" charset="0"/>
                <a:cs typeface="Arial" charset="0"/>
              </a:rPr>
            </a:br>
            <a:endParaRPr lang="en-US" sz="5400" dirty="0"/>
          </a:p>
        </p:txBody>
      </p:sp>
      <p:sp>
        <p:nvSpPr>
          <p:cNvPr id="3" name="Content Placeholder 2"/>
          <p:cNvSpPr>
            <a:spLocks noGrp="1"/>
          </p:cNvSpPr>
          <p:nvPr>
            <p:ph idx="1"/>
          </p:nvPr>
        </p:nvSpPr>
        <p:spPr>
          <a:xfrm>
            <a:off x="152400" y="1600200"/>
            <a:ext cx="4572000" cy="4525963"/>
          </a:xfrm>
          <a:solidFill>
            <a:srgbClr val="92D050"/>
          </a:solidFill>
        </p:spPr>
        <p:txBody>
          <a:bodyPr>
            <a:normAutofit fontScale="70000" lnSpcReduction="20000"/>
          </a:bodyPr>
          <a:lstStyle/>
          <a:p>
            <a:pPr algn="ctr">
              <a:buNone/>
            </a:pPr>
            <a:r>
              <a:rPr lang="en-US" sz="4000" b="1" dirty="0" smtClean="0"/>
              <a:t>8. </a:t>
            </a:r>
          </a:p>
          <a:p>
            <a:pPr>
              <a:buNone/>
            </a:pPr>
            <a:r>
              <a:rPr lang="en-US" i="1" dirty="0" smtClean="0"/>
              <a:t>	</a:t>
            </a:r>
            <a:r>
              <a:rPr lang="en-US" b="1" i="1" dirty="0" err="1" smtClean="0"/>
              <a:t>R'fa</a:t>
            </a:r>
            <a:r>
              <a:rPr lang="en-US" b="1" i="1" dirty="0" smtClean="0"/>
              <a:t>-</a:t>
            </a:r>
            <a:r>
              <a:rPr lang="en-US" b="1" i="1" u="sng" dirty="0" err="1" smtClean="0"/>
              <a:t>ei</a:t>
            </a:r>
            <a:r>
              <a:rPr lang="en-US" b="1" i="1" dirty="0" smtClean="0"/>
              <a:t>-nu A-do-</a:t>
            </a:r>
            <a:r>
              <a:rPr lang="en-US" b="1" i="1" dirty="0" err="1" smtClean="0"/>
              <a:t>nai</a:t>
            </a:r>
            <a:r>
              <a:rPr lang="en-US" b="1" i="1" dirty="0" smtClean="0"/>
              <a:t> </a:t>
            </a:r>
            <a:r>
              <a:rPr lang="en-US" b="1" i="1" dirty="0" err="1" smtClean="0"/>
              <a:t>v'nei-ra-fei</a:t>
            </a:r>
            <a:r>
              <a:rPr lang="en-US" b="1" i="1" dirty="0" smtClean="0"/>
              <a:t>,</a:t>
            </a:r>
            <a:br>
              <a:rPr lang="en-US" b="1" i="1" dirty="0" smtClean="0"/>
            </a:br>
            <a:r>
              <a:rPr lang="en-US" b="1" i="1" dirty="0" smtClean="0"/>
              <a:t>ho-</a:t>
            </a:r>
            <a:r>
              <a:rPr lang="en-US" b="1" i="1" dirty="0" err="1" smtClean="0"/>
              <a:t>shi</a:t>
            </a:r>
            <a:r>
              <a:rPr lang="en-US" b="1" i="1" dirty="0" smtClean="0"/>
              <a:t>-</a:t>
            </a:r>
            <a:r>
              <a:rPr lang="en-US" b="1" i="1" u="sng" dirty="0" err="1" smtClean="0"/>
              <a:t>ei</a:t>
            </a:r>
            <a:r>
              <a:rPr lang="en-US" b="1" i="1" dirty="0" smtClean="0"/>
              <a:t>-nu </a:t>
            </a:r>
            <a:r>
              <a:rPr lang="en-US" b="1" i="1" dirty="0" err="1" smtClean="0"/>
              <a:t>v'ni</a:t>
            </a:r>
            <a:r>
              <a:rPr lang="en-US" b="1" i="1" dirty="0" smtClean="0"/>
              <a:t>-</a:t>
            </a:r>
            <a:r>
              <a:rPr lang="en-US" b="1" i="1" dirty="0" err="1" smtClean="0"/>
              <a:t>va</a:t>
            </a:r>
            <a:r>
              <a:rPr lang="en-US" b="1" i="1" dirty="0" smtClean="0"/>
              <a:t>-</a:t>
            </a:r>
            <a:r>
              <a:rPr lang="en-US" b="1" i="1" u="sng" dirty="0" err="1" smtClean="0"/>
              <a:t>shei</a:t>
            </a:r>
            <a:r>
              <a:rPr lang="en-US" b="1" i="1" dirty="0" smtClean="0"/>
              <a:t>-a,</a:t>
            </a:r>
            <a:br>
              <a:rPr lang="en-US" b="1" i="1" dirty="0" smtClean="0"/>
            </a:br>
            <a:r>
              <a:rPr lang="en-US" b="1" i="1" dirty="0" err="1" smtClean="0"/>
              <a:t>ki</a:t>
            </a:r>
            <a:r>
              <a:rPr lang="en-US" b="1" i="1" dirty="0" smtClean="0"/>
              <a:t> </a:t>
            </a:r>
            <a:r>
              <a:rPr lang="en-US" b="1" i="1" dirty="0" err="1" smtClean="0"/>
              <a:t>t'hi</a:t>
            </a:r>
            <a:r>
              <a:rPr lang="en-US" b="1" i="1" dirty="0" smtClean="0"/>
              <a:t>-la-</a:t>
            </a:r>
            <a:r>
              <a:rPr lang="en-US" b="1" i="1" u="sng" dirty="0" err="1" smtClean="0"/>
              <a:t>tei</a:t>
            </a:r>
            <a:r>
              <a:rPr lang="en-US" b="1" i="1" dirty="0" smtClean="0"/>
              <a:t>-nu </a:t>
            </a:r>
            <a:r>
              <a:rPr lang="en-US" b="1" i="1" u="sng" dirty="0" smtClean="0"/>
              <a:t>a</a:t>
            </a:r>
            <a:r>
              <a:rPr lang="en-US" b="1" i="1" dirty="0" smtClean="0"/>
              <a:t>-</a:t>
            </a:r>
            <a:r>
              <a:rPr lang="en-US" b="1" i="1" dirty="0" err="1" smtClean="0"/>
              <a:t>ta</a:t>
            </a:r>
            <a:r>
              <a:rPr lang="en-US" b="1" i="1" dirty="0" smtClean="0"/>
              <a:t>,</a:t>
            </a:r>
            <a:br>
              <a:rPr lang="en-US" b="1" i="1" dirty="0" smtClean="0"/>
            </a:br>
            <a:r>
              <a:rPr lang="en-US" b="1" i="1" dirty="0" err="1" smtClean="0"/>
              <a:t>v'ha</a:t>
            </a:r>
            <a:r>
              <a:rPr lang="en-US" b="1" i="1" dirty="0" smtClean="0"/>
              <a:t>-a-lei  </a:t>
            </a:r>
            <a:r>
              <a:rPr lang="en-US" b="1" dirty="0" smtClean="0"/>
              <a:t>&lt;</a:t>
            </a:r>
            <a:r>
              <a:rPr lang="en-US" b="1" i="1" dirty="0" smtClean="0"/>
              <a:t>  </a:t>
            </a:r>
            <a:r>
              <a:rPr lang="en-US" b="1" i="1" dirty="0" err="1" smtClean="0"/>
              <a:t>r'fu</a:t>
            </a:r>
            <a:r>
              <a:rPr lang="en-US" b="1" i="1" dirty="0" smtClean="0"/>
              <a:t>-ah </a:t>
            </a:r>
            <a:r>
              <a:rPr lang="en-US" b="1" i="1" dirty="0" err="1" smtClean="0"/>
              <a:t>sh'lei-mah</a:t>
            </a:r>
            <a:r>
              <a:rPr lang="en-US" b="1" i="1" dirty="0" smtClean="0"/>
              <a:t>  </a:t>
            </a:r>
            <a:r>
              <a:rPr lang="en-US" b="1" dirty="0" smtClean="0"/>
              <a:t>|</a:t>
            </a:r>
            <a:r>
              <a:rPr lang="en-US" b="1" i="1" dirty="0" smtClean="0"/>
              <a:t>  </a:t>
            </a:r>
            <a:br>
              <a:rPr lang="en-US" b="1" i="1" dirty="0" smtClean="0"/>
            </a:br>
            <a:r>
              <a:rPr lang="en-US" b="1" i="1" dirty="0" smtClean="0"/>
              <a:t>a-</a:t>
            </a:r>
            <a:r>
              <a:rPr lang="en-US" b="1" i="1" dirty="0" err="1" smtClean="0"/>
              <a:t>ru</a:t>
            </a:r>
            <a:r>
              <a:rPr lang="en-US" b="1" i="1" dirty="0" smtClean="0"/>
              <a:t>-cha u-mar-</a:t>
            </a:r>
            <a:r>
              <a:rPr lang="en-US" b="1" i="1" dirty="0" err="1" smtClean="0"/>
              <a:t>pei</a:t>
            </a:r>
            <a:r>
              <a:rPr lang="en-US" b="1" i="1" dirty="0" smtClean="0"/>
              <a:t> </a:t>
            </a:r>
            <a:r>
              <a:rPr lang="en-US" b="1" i="1" dirty="0" err="1" smtClean="0"/>
              <a:t>l'chawl</a:t>
            </a:r>
            <a:r>
              <a:rPr lang="en-US" b="1" i="1" dirty="0" smtClean="0"/>
              <a:t> </a:t>
            </a:r>
            <a:r>
              <a:rPr lang="en-US" b="1" i="1" dirty="0" err="1" smtClean="0"/>
              <a:t>ta</a:t>
            </a:r>
            <a:r>
              <a:rPr lang="en-US" b="1" i="1" dirty="0" smtClean="0"/>
              <a:t>-cha-</a:t>
            </a:r>
            <a:r>
              <a:rPr lang="en-US" b="1" i="1" dirty="0" err="1" smtClean="0"/>
              <a:t>lu</a:t>
            </a:r>
            <a:r>
              <a:rPr lang="en-US" b="1" i="1" dirty="0" smtClean="0"/>
              <a:t>-</a:t>
            </a:r>
            <a:r>
              <a:rPr lang="en-US" b="1" i="1" u="sng" dirty="0" err="1" smtClean="0"/>
              <a:t>ei</a:t>
            </a:r>
            <a:r>
              <a:rPr lang="en-US" b="1" i="1" dirty="0" smtClean="0"/>
              <a:t>-nu u-</a:t>
            </a:r>
            <a:r>
              <a:rPr lang="en-US" b="1" i="1" dirty="0" err="1" smtClean="0"/>
              <a:t>l'chawl</a:t>
            </a:r>
            <a:r>
              <a:rPr lang="en-US" b="1" i="1" dirty="0" smtClean="0"/>
              <a:t> mach-o-</a:t>
            </a:r>
            <a:r>
              <a:rPr lang="en-US" b="1" i="1" u="sng" dirty="0" err="1" smtClean="0"/>
              <a:t>vei</a:t>
            </a:r>
            <a:r>
              <a:rPr lang="en-US" b="1" i="1" dirty="0" smtClean="0"/>
              <a:t>-nu u-  </a:t>
            </a:r>
            <a:r>
              <a:rPr lang="en-US" b="1" dirty="0" smtClean="0"/>
              <a:t>&gt;</a:t>
            </a:r>
            <a:r>
              <a:rPr lang="en-US" b="1" i="1" dirty="0" smtClean="0"/>
              <a:t>  </a:t>
            </a:r>
            <a:r>
              <a:rPr lang="en-US" b="1" i="1" dirty="0" err="1" smtClean="0"/>
              <a:t>l'chawl</a:t>
            </a:r>
            <a:r>
              <a:rPr lang="en-US" b="1" i="1" dirty="0" smtClean="0"/>
              <a:t> ma-</a:t>
            </a:r>
            <a:r>
              <a:rPr lang="en-US" b="1" i="1" dirty="0" err="1" smtClean="0"/>
              <a:t>ko</a:t>
            </a:r>
            <a:r>
              <a:rPr lang="en-US" b="1" i="1" dirty="0" smtClean="0"/>
              <a:t>-</a:t>
            </a:r>
            <a:r>
              <a:rPr lang="en-US" b="1" i="1" u="sng" dirty="0" err="1" smtClean="0"/>
              <a:t>tei</a:t>
            </a:r>
            <a:r>
              <a:rPr lang="en-US" b="1" i="1" dirty="0" smtClean="0"/>
              <a:t>-nu,</a:t>
            </a:r>
            <a:br>
              <a:rPr lang="en-US" b="1" i="1" dirty="0" smtClean="0"/>
            </a:br>
            <a:r>
              <a:rPr lang="en-US" b="1" dirty="0" smtClean="0"/>
              <a:t>[At this point, many interject personal petitions concerning individuals who are ill.]</a:t>
            </a:r>
            <a:br>
              <a:rPr lang="en-US" b="1" dirty="0" smtClean="0"/>
            </a:br>
            <a:r>
              <a:rPr lang="en-US" b="1" i="1" dirty="0" err="1" smtClean="0"/>
              <a:t>ki</a:t>
            </a:r>
            <a:r>
              <a:rPr lang="en-US" b="1" i="1" dirty="0" smtClean="0"/>
              <a:t> </a:t>
            </a:r>
            <a:r>
              <a:rPr lang="en-US" b="1" i="1" dirty="0" err="1" smtClean="0"/>
              <a:t>Eil</a:t>
            </a:r>
            <a:r>
              <a:rPr lang="en-US" b="1" i="1" dirty="0" smtClean="0"/>
              <a:t> </a:t>
            </a:r>
            <a:r>
              <a:rPr lang="en-US" b="1" i="1" u="sng" dirty="0" smtClean="0"/>
              <a:t>me</a:t>
            </a:r>
            <a:r>
              <a:rPr lang="en-US" b="1" i="1" dirty="0" smtClean="0"/>
              <a:t>-</a:t>
            </a:r>
            <a:r>
              <a:rPr lang="en-US" b="1" i="1" dirty="0" err="1" smtClean="0"/>
              <a:t>lech</a:t>
            </a:r>
            <a:r>
              <a:rPr lang="en-US" b="1" i="1" dirty="0" smtClean="0"/>
              <a:t> [ </a:t>
            </a:r>
            <a:r>
              <a:rPr lang="en-US" b="1" i="1" dirty="0" err="1" smtClean="0"/>
              <a:t>ga-dol</a:t>
            </a:r>
            <a:r>
              <a:rPr lang="en-US" b="1" i="1" dirty="0" smtClean="0"/>
              <a:t> ] </a:t>
            </a:r>
            <a:r>
              <a:rPr lang="en-US" b="1" i="1" dirty="0" err="1" smtClean="0"/>
              <a:t>ro-fei</a:t>
            </a:r>
            <a:r>
              <a:rPr lang="en-US" b="1" i="1" dirty="0" smtClean="0"/>
              <a:t> ne-e-man </a:t>
            </a:r>
            <a:r>
              <a:rPr lang="en-US" b="1" i="1" dirty="0" err="1" smtClean="0"/>
              <a:t>v'ra</a:t>
            </a:r>
            <a:r>
              <a:rPr lang="en-US" b="1" i="1" dirty="0" smtClean="0"/>
              <a:t>-cha-man </a:t>
            </a:r>
            <a:r>
              <a:rPr lang="en-US" b="1" i="1" u="sng" dirty="0" smtClean="0"/>
              <a:t>a</a:t>
            </a:r>
            <a:r>
              <a:rPr lang="en-US" b="1" i="1" dirty="0" smtClean="0"/>
              <a:t>-</a:t>
            </a:r>
            <a:r>
              <a:rPr lang="en-US" b="1" i="1" dirty="0" err="1" smtClean="0"/>
              <a:t>ta</a:t>
            </a:r>
            <a:r>
              <a:rPr lang="en-US" b="1" i="1" dirty="0" smtClean="0"/>
              <a:t>.</a:t>
            </a:r>
            <a:br>
              <a:rPr lang="en-US" b="1" i="1" dirty="0" smtClean="0"/>
            </a:br>
            <a:r>
              <a:rPr lang="en-US" b="1" i="1" dirty="0" err="1" smtClean="0"/>
              <a:t>Ba-ruch</a:t>
            </a:r>
            <a:r>
              <a:rPr lang="en-US" b="1" i="1" dirty="0" smtClean="0"/>
              <a:t> a-</a:t>
            </a:r>
            <a:r>
              <a:rPr lang="en-US" b="1" i="1" dirty="0" err="1" smtClean="0"/>
              <a:t>tah</a:t>
            </a:r>
            <a:r>
              <a:rPr lang="en-US" b="1" i="1" dirty="0" smtClean="0"/>
              <a:t> A-do-</a:t>
            </a:r>
            <a:r>
              <a:rPr lang="en-US" b="1" i="1" dirty="0" err="1" smtClean="0"/>
              <a:t>nai</a:t>
            </a:r>
            <a:r>
              <a:rPr lang="en-US" b="1" i="1" dirty="0" smtClean="0"/>
              <a:t>,</a:t>
            </a:r>
            <a:br>
              <a:rPr lang="en-US" b="1" i="1" dirty="0" smtClean="0"/>
            </a:br>
            <a:r>
              <a:rPr lang="en-US" b="1" i="1" dirty="0" err="1" smtClean="0"/>
              <a:t>ro-fei</a:t>
            </a:r>
            <a:r>
              <a:rPr lang="en-US" b="1" i="1" dirty="0" smtClean="0"/>
              <a:t> </a:t>
            </a:r>
            <a:r>
              <a:rPr lang="en-US" b="1" i="1" dirty="0" err="1" smtClean="0"/>
              <a:t>cho</a:t>
            </a:r>
            <a:r>
              <a:rPr lang="en-US" b="1" i="1" dirty="0" smtClean="0"/>
              <a:t>-lei a-mo </a:t>
            </a:r>
            <a:r>
              <a:rPr lang="en-US" b="1" i="1" dirty="0" err="1" smtClean="0"/>
              <a:t>Yis-ra-eil</a:t>
            </a:r>
            <a:r>
              <a:rPr lang="en-US" b="1" i="1" dirty="0" smtClean="0"/>
              <a:t>.  </a:t>
            </a:r>
            <a:r>
              <a:rPr lang="en-US" b="1" dirty="0" smtClean="0"/>
              <a:t> </a:t>
            </a:r>
          </a:p>
          <a:p>
            <a:endParaRPr lang="en-US" b="1" dirty="0"/>
          </a:p>
        </p:txBody>
      </p:sp>
      <p:sp>
        <p:nvSpPr>
          <p:cNvPr id="63489" name="Rectangle 1"/>
          <p:cNvSpPr>
            <a:spLocks noChangeArrowheads="1"/>
          </p:cNvSpPr>
          <p:nvPr/>
        </p:nvSpPr>
        <p:spPr bwMode="auto">
          <a:xfrm>
            <a:off x="5029200" y="1676400"/>
            <a:ext cx="3657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Heal us, O YHVH, and we shall be healed,</a:t>
            </a:r>
            <a:r>
              <a:rPr kumimoji="0" lang="en-US" sz="2400" b="1" i="0" u="none" strike="noStrike" cap="none" normalizeH="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Save us and we shall be saved,</a:t>
            </a:r>
            <a:r>
              <a:rPr kumimoji="0" lang="en-US" sz="2400" b="1" i="0" u="none" strike="noStrike" cap="none" normalizeH="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For Thou art our glory.</a:t>
            </a:r>
            <a:r>
              <a:rPr kumimoji="0" lang="en-US" sz="2400" b="1" i="0" u="none" strike="noStrike" cap="none" normalizeH="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Send complete healing for our every illness</a:t>
            </a:r>
            <a:r>
              <a:rPr kumimoji="0" lang="en-US" sz="2400" b="1" i="0" u="none" strike="noStrike" cap="none" normalizeH="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For Thou, Divine King, art the faithful, merciful Physician.</a:t>
            </a:r>
            <a:r>
              <a:rPr kumimoji="0" lang="en-US" sz="2400" b="1" i="0" u="none" strike="noStrike" cap="none" normalizeH="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Blessed are Thou, Lord, who heals the sick of His people Israel.</a:t>
            </a:r>
            <a:endParaRPr kumimoji="0" lang="en-US" sz="5400" b="1"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spd="med">
    <p:wip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685800"/>
            <a:ext cx="8305800" cy="5715000"/>
          </a:xfrm>
          <a:solidFill>
            <a:srgbClr val="92D050"/>
          </a:solidFill>
        </p:spPr>
        <p:txBody>
          <a:bodyPr>
            <a:noAutofit/>
          </a:bodyPr>
          <a:lstStyle/>
          <a:p>
            <a:pPr algn="ctr">
              <a:buNone/>
            </a:pPr>
            <a:r>
              <a:rPr lang="en-US" sz="4000" b="1" dirty="0" smtClean="0"/>
              <a:t>Psalms 103:3 </a:t>
            </a:r>
          </a:p>
          <a:p>
            <a:pPr algn="ctr">
              <a:buNone/>
            </a:pPr>
            <a:r>
              <a:rPr lang="en-US" sz="4000" b="1" dirty="0" smtClean="0"/>
              <a:t>	Who </a:t>
            </a:r>
            <a:r>
              <a:rPr lang="en-US" sz="4000" b="1" dirty="0" err="1" smtClean="0"/>
              <a:t>forgiveth</a:t>
            </a:r>
            <a:r>
              <a:rPr lang="en-US" sz="4000" b="1" dirty="0" smtClean="0"/>
              <a:t> all </a:t>
            </a:r>
            <a:r>
              <a:rPr lang="en-US" sz="4000" b="1" dirty="0" err="1" smtClean="0"/>
              <a:t>thine</a:t>
            </a:r>
            <a:r>
              <a:rPr lang="en-US" sz="4000" b="1" dirty="0" smtClean="0"/>
              <a:t> iniquities; who </a:t>
            </a:r>
            <a:r>
              <a:rPr lang="en-US" sz="4000" b="1" dirty="0" err="1" smtClean="0"/>
              <a:t>healeth</a:t>
            </a:r>
            <a:r>
              <a:rPr lang="en-US" sz="4000" b="1" dirty="0" smtClean="0"/>
              <a:t> all thy diseases;</a:t>
            </a:r>
          </a:p>
          <a:p>
            <a:pPr algn="ctr">
              <a:buNone/>
            </a:pPr>
            <a:endParaRPr lang="en-US" sz="4000" b="1" dirty="0" smtClean="0"/>
          </a:p>
          <a:p>
            <a:pPr algn="ctr">
              <a:buNone/>
            </a:pPr>
            <a:r>
              <a:rPr lang="en-US" sz="4000" b="1" dirty="0" smtClean="0"/>
              <a:t>Jeremiah 17:14 </a:t>
            </a:r>
          </a:p>
          <a:p>
            <a:pPr algn="ctr">
              <a:buNone/>
            </a:pPr>
            <a:r>
              <a:rPr lang="en-US" sz="4000" b="1" dirty="0" smtClean="0"/>
              <a:t>Heal me, O YHVH, and I shall be healed; save me, and I shall be saved: for thou art my praise.</a:t>
            </a:r>
            <a:endParaRPr lang="en-US" sz="4000" b="1" dirty="0"/>
          </a:p>
        </p:txBody>
      </p:sp>
    </p:spTree>
  </p:cSld>
  <p:clrMapOvr>
    <a:masterClrMapping/>
  </p:clrMapOvr>
  <p:transition spd="med">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t>Matthew, writing about </a:t>
            </a:r>
            <a:r>
              <a:rPr lang="en-US" b="1" dirty="0" err="1" smtClean="0"/>
              <a:t>Yeshua’s</a:t>
            </a:r>
            <a:r>
              <a:rPr lang="en-US" b="1" dirty="0" smtClean="0"/>
              <a:t> healing ministry, quotes Isaiah 53:</a:t>
            </a:r>
            <a:br>
              <a:rPr lang="en-US" b="1" dirty="0" smtClean="0"/>
            </a:br>
            <a:endParaRPr lang="en-US" b="1" dirty="0"/>
          </a:p>
        </p:txBody>
      </p:sp>
      <p:sp>
        <p:nvSpPr>
          <p:cNvPr id="3" name="Content Placeholder 2"/>
          <p:cNvSpPr>
            <a:spLocks noGrp="1"/>
          </p:cNvSpPr>
          <p:nvPr>
            <p:ph idx="1"/>
          </p:nvPr>
        </p:nvSpPr>
        <p:spPr>
          <a:xfrm>
            <a:off x="457200" y="1447800"/>
            <a:ext cx="8229600" cy="5181600"/>
          </a:xfrm>
          <a:solidFill>
            <a:srgbClr val="92D050"/>
          </a:solidFill>
        </p:spPr>
        <p:txBody>
          <a:bodyPr>
            <a:normAutofit fontScale="92500" lnSpcReduction="20000"/>
          </a:bodyPr>
          <a:lstStyle/>
          <a:p>
            <a:pPr algn="ctr">
              <a:buNone/>
            </a:pPr>
            <a:r>
              <a:rPr lang="en-US" dirty="0" smtClean="0"/>
              <a:t>	</a:t>
            </a:r>
            <a:r>
              <a:rPr lang="en-US" sz="4800" b="1" dirty="0" smtClean="0"/>
              <a:t>(Mat. 8:14-17)</a:t>
            </a:r>
          </a:p>
          <a:p>
            <a:pPr>
              <a:buNone/>
            </a:pPr>
            <a:endParaRPr lang="en-US" dirty="0" smtClean="0"/>
          </a:p>
          <a:p>
            <a:pPr>
              <a:buNone/>
            </a:pPr>
            <a:r>
              <a:rPr lang="en-US" dirty="0" smtClean="0"/>
              <a:t>	</a:t>
            </a:r>
            <a:r>
              <a:rPr lang="en-US" b="1" dirty="0" smtClean="0"/>
              <a:t>When </a:t>
            </a:r>
            <a:r>
              <a:rPr lang="en-US" b="1" dirty="0" err="1" smtClean="0"/>
              <a:t>Yeshua</a:t>
            </a:r>
            <a:r>
              <a:rPr lang="en-US" b="1" dirty="0" smtClean="0"/>
              <a:t> came into Peter’s house, He saw his wife’s mother lying sick with a fever.  He touched her hand, and the fever left her. She got up and served Him.</a:t>
            </a:r>
            <a:r>
              <a:rPr lang="en-US" b="1" baseline="30000" dirty="0" smtClean="0"/>
              <a:t> </a:t>
            </a:r>
            <a:r>
              <a:rPr lang="en-US" b="1" dirty="0" smtClean="0"/>
              <a:t> When evening came, they brought to Him many possessed with demons. He cast out the spirits with a word, and healed all who were sick; that it might be fulfilled which was spoken through Isaiah the prophet, saying: </a:t>
            </a:r>
            <a:r>
              <a:rPr lang="en-US" b="1" dirty="0" smtClean="0">
                <a:solidFill>
                  <a:srgbClr val="FF0000"/>
                </a:solidFill>
              </a:rPr>
              <a:t>“He took our infirmities, and bore our diseases.” </a:t>
            </a:r>
            <a:endParaRPr lang="en-US" b="1"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4724400" y="1010245"/>
            <a:ext cx="41910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Bless this year for us, O YHVH our </a:t>
            </a:r>
            <a:r>
              <a:rPr kumimoji="0" lang="en-US" sz="2400" b="1" i="0" u="none" strike="noStrike" cap="none" normalizeH="0" baseline="0" dirty="0" err="1" smtClean="0">
                <a:ln>
                  <a:noFill/>
                </a:ln>
                <a:solidFill>
                  <a:schemeClr val="tx1"/>
                </a:solidFill>
                <a:effectLst/>
                <a:latin typeface="Arial" charset="0"/>
                <a:cs typeface="Arial" charset="0"/>
              </a:rPr>
              <a:t>Elohim</a:t>
            </a:r>
            <a:r>
              <a:rPr kumimoji="0" lang="en-US" sz="2400" b="1" i="0" u="none" strike="noStrike" cap="none" normalizeH="0" baseline="0" dirty="0" smtClean="0">
                <a:ln>
                  <a:noFill/>
                </a:ln>
                <a:solidFill>
                  <a:schemeClr val="tx1"/>
                </a:solidFill>
                <a:effectLst/>
                <a:latin typeface="Arial" charset="0"/>
                <a:cs typeface="Arial" charset="0"/>
              </a:rPr>
              <a:t>, and all its varied produce that it be for good; Provide (dew and rain for*) a blessing on the face of the earth,</a:t>
            </a:r>
            <a:r>
              <a:rPr kumimoji="0" lang="en-US" sz="2400" b="1" i="0" u="none" strike="noStrike" cap="none" normalizeH="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Satisfy us with Thy goodness, and bless this year like the good years.</a:t>
            </a:r>
            <a:r>
              <a:rPr kumimoji="0" lang="en-US" sz="2400" b="1" i="0" u="none" strike="noStrike" cap="none" normalizeH="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chemeClr val="tx1"/>
                </a:solidFill>
                <a:effectLst/>
                <a:latin typeface="Arial" charset="0"/>
                <a:cs typeface="Arial" charset="0"/>
              </a:rPr>
              <a:t>Blessed art Thou, Lord, who blesses the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smtClean="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*Prayed only during the winter months, Israel’s rainy season</a:t>
            </a:r>
            <a:endParaRPr kumimoji="0" lang="en-US" sz="5400" b="0" i="0" u="none" strike="noStrike" cap="none" normalizeH="0" baseline="0" dirty="0" smtClean="0">
              <a:ln>
                <a:noFill/>
              </a:ln>
              <a:solidFill>
                <a:schemeClr val="tx1"/>
              </a:solidFill>
              <a:effectLst/>
              <a:latin typeface="Arial" charset="0"/>
              <a:cs typeface="Arial" charset="0"/>
            </a:endParaRPr>
          </a:p>
        </p:txBody>
      </p:sp>
      <p:sp>
        <p:nvSpPr>
          <p:cNvPr id="7" name="Rectangle 6"/>
          <p:cNvSpPr/>
          <p:nvPr/>
        </p:nvSpPr>
        <p:spPr>
          <a:xfrm>
            <a:off x="2743200" y="304800"/>
            <a:ext cx="4413772" cy="584775"/>
          </a:xfrm>
          <a:prstGeom prst="rect">
            <a:avLst/>
          </a:prstGeom>
        </p:spPr>
        <p:txBody>
          <a:bodyPr wrap="none">
            <a:spAutoFit/>
          </a:bodyPr>
          <a:lstStyle/>
          <a:p>
            <a:pPr lvl="0" fontAlgn="base">
              <a:spcBef>
                <a:spcPct val="0"/>
              </a:spcBef>
              <a:spcAft>
                <a:spcPct val="0"/>
              </a:spcAft>
            </a:pPr>
            <a:r>
              <a:rPr lang="en-US" sz="3200" b="1" dirty="0" smtClean="0">
                <a:latin typeface="Arial" charset="0"/>
                <a:cs typeface="Arial" charset="0"/>
              </a:rPr>
              <a:t>Prosperity of the Year</a:t>
            </a:r>
          </a:p>
        </p:txBody>
      </p:sp>
      <p:graphicFrame>
        <p:nvGraphicFramePr>
          <p:cNvPr id="8" name="Table 7"/>
          <p:cNvGraphicFramePr>
            <a:graphicFrameLocks noGrp="1"/>
          </p:cNvGraphicFramePr>
          <p:nvPr/>
        </p:nvGraphicFramePr>
        <p:xfrm>
          <a:off x="228600" y="990600"/>
          <a:ext cx="4343400" cy="4064000"/>
        </p:xfrm>
        <a:graphic>
          <a:graphicData uri="http://schemas.openxmlformats.org/drawingml/2006/table">
            <a:tbl>
              <a:tblPr/>
              <a:tblGrid>
                <a:gridCol w="2171700"/>
                <a:gridCol w="2171700"/>
              </a:tblGrid>
              <a:tr h="4064000">
                <a:tc>
                  <a:txBody>
                    <a:bodyPr/>
                    <a:lstStyle/>
                    <a:p>
                      <a:r>
                        <a:rPr lang="en-US" sz="1200" b="1" i="1" dirty="0" err="1"/>
                        <a:t>Ba-reich</a:t>
                      </a:r>
                      <a:r>
                        <a:rPr lang="en-US" sz="1200" b="1" i="1" dirty="0"/>
                        <a:t> a-</a:t>
                      </a:r>
                      <a:r>
                        <a:rPr lang="en-US" sz="1200" b="1" i="1" u="sng" dirty="0"/>
                        <a:t>lei</a:t>
                      </a:r>
                      <a:r>
                        <a:rPr lang="en-US" sz="1200" b="1" i="1" dirty="0"/>
                        <a:t>-nu A-do-</a:t>
                      </a:r>
                      <a:r>
                        <a:rPr lang="en-US" sz="1200" b="1" i="1" dirty="0" err="1"/>
                        <a:t>nai</a:t>
                      </a:r>
                      <a:r>
                        <a:rPr lang="en-US" sz="1200" b="1" i="1" dirty="0"/>
                        <a:t> E-lo-</a:t>
                      </a:r>
                      <a:r>
                        <a:rPr lang="en-US" sz="1200" b="1" i="1" u="sng" dirty="0" err="1"/>
                        <a:t>hei</a:t>
                      </a:r>
                      <a:r>
                        <a:rPr lang="en-US" sz="1200" b="1" i="1" dirty="0"/>
                        <a:t>-nu </a:t>
                      </a:r>
                      <a:br>
                        <a:rPr lang="en-US" sz="1200" b="1" i="1" dirty="0"/>
                      </a:br>
                      <a:r>
                        <a:rPr lang="en-US" sz="1200" b="1" i="1" dirty="0"/>
                        <a:t>et ha-</a:t>
                      </a:r>
                      <a:r>
                        <a:rPr lang="en-US" sz="1200" b="1" i="1" dirty="0" err="1"/>
                        <a:t>sha</a:t>
                      </a:r>
                      <a:r>
                        <a:rPr lang="en-US" sz="1200" b="1" i="1" dirty="0"/>
                        <a:t>-nah </a:t>
                      </a:r>
                      <a:r>
                        <a:rPr lang="en-US" sz="1200" b="1" i="1" dirty="0" err="1"/>
                        <a:t>haz-zot</a:t>
                      </a:r>
                      <a:r>
                        <a:rPr lang="en-US" sz="1200" b="1" i="1" dirty="0"/>
                        <a:t> </a:t>
                      </a:r>
                      <a:br>
                        <a:rPr lang="en-US" sz="1200" b="1" i="1" dirty="0"/>
                      </a:br>
                      <a:r>
                        <a:rPr lang="en-US" sz="1200" b="1" i="1" dirty="0" err="1"/>
                        <a:t>v'et</a:t>
                      </a:r>
                      <a:r>
                        <a:rPr lang="en-US" sz="1200" b="1" i="1" dirty="0"/>
                        <a:t> </a:t>
                      </a:r>
                      <a:r>
                        <a:rPr lang="en-US" sz="1200" b="1" i="1" dirty="0" err="1"/>
                        <a:t>kawl</a:t>
                      </a:r>
                      <a:r>
                        <a:rPr lang="en-US" sz="1200" b="1" i="1" dirty="0"/>
                        <a:t> mi-</a:t>
                      </a:r>
                      <a:r>
                        <a:rPr lang="en-US" sz="1200" b="1" i="1" dirty="0" err="1"/>
                        <a:t>nei</a:t>
                      </a:r>
                      <a:r>
                        <a:rPr lang="en-US" sz="1200" b="1" i="1" dirty="0"/>
                        <a:t> </a:t>
                      </a:r>
                      <a:r>
                        <a:rPr lang="en-US" sz="1200" b="1" i="1" dirty="0" err="1"/>
                        <a:t>t'vu</a:t>
                      </a:r>
                      <a:r>
                        <a:rPr lang="en-US" sz="1200" b="1" i="1" dirty="0"/>
                        <a:t>-a-</a:t>
                      </a:r>
                      <a:r>
                        <a:rPr lang="en-US" sz="1200" b="1" i="1" dirty="0" err="1"/>
                        <a:t>tah</a:t>
                      </a:r>
                      <a:r>
                        <a:rPr lang="en-US" sz="1200" b="1" i="1" dirty="0"/>
                        <a:t>,</a:t>
                      </a:r>
                      <a:br>
                        <a:rPr lang="en-US" sz="1200" b="1" i="1" dirty="0"/>
                      </a:br>
                      <a:r>
                        <a:rPr lang="en-US" sz="1200" b="1" dirty="0"/>
                        <a:t>from the third night of Passover </a:t>
                      </a:r>
                      <a:br>
                        <a:rPr lang="en-US" sz="1200" b="1" dirty="0"/>
                      </a:br>
                      <a:r>
                        <a:rPr lang="en-US" sz="1200" b="1" dirty="0"/>
                        <a:t>through the afternoon of December 4th </a:t>
                      </a:r>
                      <a:br>
                        <a:rPr lang="en-US" sz="1200" b="1" dirty="0"/>
                      </a:br>
                      <a:r>
                        <a:rPr lang="en-US" sz="1200" b="1" dirty="0"/>
                        <a:t>(December 5th if the following February will be 29 days):</a:t>
                      </a:r>
                      <a:br>
                        <a:rPr lang="en-US" sz="1200" b="1" dirty="0"/>
                      </a:br>
                      <a:r>
                        <a:rPr lang="en-US" sz="1200" b="1" i="1" dirty="0" err="1"/>
                        <a:t>v'tein</a:t>
                      </a:r>
                      <a:r>
                        <a:rPr lang="en-US" sz="1200" b="1" i="1" dirty="0"/>
                        <a:t> </a:t>
                      </a:r>
                      <a:r>
                        <a:rPr lang="en-US" sz="1200" b="1" i="1" dirty="0" err="1"/>
                        <a:t>b'ra</a:t>
                      </a:r>
                      <a:r>
                        <a:rPr lang="en-US" sz="1200" b="1" i="1" dirty="0"/>
                        <a:t>-cha</a:t>
                      </a:r>
                      <a:br>
                        <a:rPr lang="en-US" sz="1200" b="1" i="1" dirty="0"/>
                      </a:br>
                      <a:r>
                        <a:rPr lang="en-US" sz="1200" b="1" dirty="0"/>
                        <a:t>from the evening of December 4th (or 5th) </a:t>
                      </a:r>
                      <a:br>
                        <a:rPr lang="en-US" sz="1200" b="1" dirty="0"/>
                      </a:br>
                      <a:r>
                        <a:rPr lang="en-US" sz="1200" b="1" dirty="0"/>
                        <a:t>through </a:t>
                      </a:r>
                      <a:r>
                        <a:rPr lang="en-US" sz="1200" b="1" dirty="0" err="1"/>
                        <a:t>erev</a:t>
                      </a:r>
                      <a:r>
                        <a:rPr lang="en-US" sz="1200" b="1" dirty="0"/>
                        <a:t> Pesach: </a:t>
                      </a:r>
                      <a:br>
                        <a:rPr lang="en-US" sz="1200" b="1" dirty="0"/>
                      </a:br>
                      <a:r>
                        <a:rPr lang="en-US" sz="1200" b="1" i="1" dirty="0" err="1"/>
                        <a:t>v'tein</a:t>
                      </a:r>
                      <a:r>
                        <a:rPr lang="en-US" sz="1200" b="1" i="1" dirty="0"/>
                        <a:t> </a:t>
                      </a:r>
                      <a:r>
                        <a:rPr lang="en-US" sz="1200" b="1" i="1" dirty="0" err="1"/>
                        <a:t>tal</a:t>
                      </a:r>
                      <a:r>
                        <a:rPr lang="en-US" sz="1200" b="1" i="1" dirty="0"/>
                        <a:t> u-ma-tar </a:t>
                      </a:r>
                      <a:r>
                        <a:rPr lang="en-US" sz="1200" b="1" i="1" dirty="0" err="1"/>
                        <a:t>liv</a:t>
                      </a:r>
                      <a:r>
                        <a:rPr lang="en-US" sz="1200" b="1" i="1" dirty="0"/>
                        <a:t>-</a:t>
                      </a:r>
                      <a:r>
                        <a:rPr lang="en-US" sz="1200" b="1" i="1" dirty="0" err="1"/>
                        <a:t>ra</a:t>
                      </a:r>
                      <a:r>
                        <a:rPr lang="en-US" sz="1200" b="1" i="1" dirty="0"/>
                        <a:t>-cha</a:t>
                      </a:r>
                      <a:br>
                        <a:rPr lang="en-US" sz="1200" b="1" i="1" dirty="0"/>
                      </a:br>
                      <a:r>
                        <a:rPr lang="en-US" sz="1200" b="1" dirty="0"/>
                        <a:t>at all times, continue: </a:t>
                      </a:r>
                      <a:br>
                        <a:rPr lang="en-US" sz="1200" b="1" dirty="0"/>
                      </a:br>
                      <a:r>
                        <a:rPr lang="en-US" sz="1200" b="1" i="1" dirty="0"/>
                        <a:t>al </a:t>
                      </a:r>
                      <a:r>
                        <a:rPr lang="en-US" sz="1200" b="1" i="1" dirty="0" err="1"/>
                        <a:t>p'nei</a:t>
                      </a:r>
                      <a:r>
                        <a:rPr lang="en-US" sz="1200" b="1" i="1" dirty="0"/>
                        <a:t> ha-a-</a:t>
                      </a:r>
                      <a:r>
                        <a:rPr lang="en-US" sz="1200" b="1" i="1" dirty="0" err="1"/>
                        <a:t>da</a:t>
                      </a:r>
                      <a:r>
                        <a:rPr lang="en-US" sz="1200" b="1" i="1" dirty="0"/>
                        <a:t>-</a:t>
                      </a:r>
                      <a:r>
                        <a:rPr lang="en-US" sz="1200" b="1" i="1" dirty="0" err="1"/>
                        <a:t>mah</a:t>
                      </a:r>
                      <a:r>
                        <a:rPr lang="en-US" sz="1200" b="1" i="1" dirty="0"/>
                        <a:t>,</a:t>
                      </a:r>
                      <a:br>
                        <a:rPr lang="en-US" sz="1200" b="1" i="1" dirty="0"/>
                      </a:br>
                      <a:r>
                        <a:rPr lang="en-US" sz="1200" b="1" i="1" dirty="0" err="1"/>
                        <a:t>v'sa</a:t>
                      </a:r>
                      <a:r>
                        <a:rPr lang="en-US" sz="1200" b="1" i="1" dirty="0"/>
                        <a:t>-</a:t>
                      </a:r>
                      <a:r>
                        <a:rPr lang="en-US" sz="1200" b="1" i="1" dirty="0" err="1"/>
                        <a:t>b'</a:t>
                      </a:r>
                      <a:r>
                        <a:rPr lang="en-US" sz="1200" b="1" i="1" u="sng" dirty="0" err="1"/>
                        <a:t>ei</a:t>
                      </a:r>
                      <a:r>
                        <a:rPr lang="en-US" sz="1200" b="1" i="1" dirty="0"/>
                        <a:t>-nu &lt; mi-</a:t>
                      </a:r>
                      <a:r>
                        <a:rPr lang="en-US" sz="1200" b="1" i="1" dirty="0" err="1"/>
                        <a:t>tu</a:t>
                      </a:r>
                      <a:r>
                        <a:rPr lang="en-US" sz="1200" b="1" i="1" dirty="0"/>
                        <a:t>-</a:t>
                      </a:r>
                      <a:r>
                        <a:rPr lang="en-US" sz="1200" b="1" i="1" u="sng" dirty="0" err="1"/>
                        <a:t>ve</a:t>
                      </a:r>
                      <a:r>
                        <a:rPr lang="en-US" sz="1200" b="1" i="1" dirty="0"/>
                        <a:t>-cha | mi-</a:t>
                      </a:r>
                      <a:r>
                        <a:rPr lang="en-US" sz="1200" b="1" i="1" dirty="0" err="1"/>
                        <a:t>tu</a:t>
                      </a:r>
                      <a:r>
                        <a:rPr lang="en-US" sz="1200" b="1" i="1" dirty="0"/>
                        <a:t>-</a:t>
                      </a:r>
                      <a:r>
                        <a:rPr lang="en-US" sz="1200" b="1" i="1" dirty="0" err="1"/>
                        <a:t>vah</a:t>
                      </a:r>
                      <a:r>
                        <a:rPr lang="en-US" sz="1200" b="1" i="1" dirty="0"/>
                        <a:t> &gt;,</a:t>
                      </a:r>
                      <a:br>
                        <a:rPr lang="en-US" sz="1200" b="1" i="1" dirty="0"/>
                      </a:br>
                      <a:r>
                        <a:rPr lang="en-US" sz="1200" b="1" i="1" dirty="0"/>
                        <a:t>u-</a:t>
                      </a:r>
                      <a:r>
                        <a:rPr lang="en-US" sz="1200" b="1" i="1" dirty="0" err="1"/>
                        <a:t>va</a:t>
                      </a:r>
                      <a:r>
                        <a:rPr lang="en-US" sz="1200" b="1" i="1" dirty="0"/>
                        <a:t>-</a:t>
                      </a:r>
                      <a:r>
                        <a:rPr lang="en-US" sz="1200" b="1" i="1" dirty="0" err="1"/>
                        <a:t>reich</a:t>
                      </a:r>
                      <a:r>
                        <a:rPr lang="en-US" sz="1200" b="1" i="1" dirty="0"/>
                        <a:t> </a:t>
                      </a:r>
                      <a:r>
                        <a:rPr lang="en-US" sz="1200" b="1" i="1" dirty="0" err="1"/>
                        <a:t>sh'na</a:t>
                      </a:r>
                      <a:r>
                        <a:rPr lang="en-US" sz="1200" b="1" i="1" dirty="0"/>
                        <a:t>-</a:t>
                      </a:r>
                      <a:r>
                        <a:rPr lang="en-US" sz="1200" b="1" i="1" u="sng" dirty="0" err="1"/>
                        <a:t>tei</a:t>
                      </a:r>
                      <a:r>
                        <a:rPr lang="en-US" sz="1200" b="1" i="1" dirty="0"/>
                        <a:t>-nu </a:t>
                      </a:r>
                      <a:br>
                        <a:rPr lang="en-US" sz="1200" b="1" i="1" dirty="0"/>
                      </a:br>
                      <a:r>
                        <a:rPr lang="en-US" sz="1200" b="1" i="1" dirty="0"/>
                        <a:t>ka-</a:t>
                      </a:r>
                      <a:r>
                        <a:rPr lang="en-US" sz="1200" b="1" i="1" dirty="0" err="1"/>
                        <a:t>sha</a:t>
                      </a:r>
                      <a:r>
                        <a:rPr lang="en-US" sz="1200" b="1" i="1" dirty="0"/>
                        <a:t>-</a:t>
                      </a:r>
                      <a:r>
                        <a:rPr lang="en-US" sz="1200" b="1" i="1" dirty="0" err="1"/>
                        <a:t>nim</a:t>
                      </a:r>
                      <a:r>
                        <a:rPr lang="en-US" sz="1200" b="1" i="1" dirty="0"/>
                        <a:t> ha-to-</a:t>
                      </a:r>
                      <a:r>
                        <a:rPr lang="en-US" sz="1200" b="1" i="1" dirty="0" err="1"/>
                        <a:t>vot</a:t>
                      </a:r>
                      <a:r>
                        <a:rPr lang="en-US" sz="1200" b="1" i="1" dirty="0"/>
                        <a:t> [ </a:t>
                      </a:r>
                      <a:r>
                        <a:rPr lang="en-US" sz="1200" b="1" i="1" dirty="0" err="1"/>
                        <a:t>liv</a:t>
                      </a:r>
                      <a:r>
                        <a:rPr lang="en-US" sz="1200" b="1" i="1" dirty="0"/>
                        <a:t>-</a:t>
                      </a:r>
                      <a:r>
                        <a:rPr lang="en-US" sz="1200" b="1" i="1" dirty="0" err="1"/>
                        <a:t>ra</a:t>
                      </a:r>
                      <a:r>
                        <a:rPr lang="en-US" sz="1200" b="1" i="1" dirty="0"/>
                        <a:t>-cha ],</a:t>
                      </a:r>
                      <a:endParaRPr lang="en-US" sz="1200" b="1" dirty="0"/>
                    </a:p>
                  </a:txBody>
                  <a:tcPr marL="50049" marR="50049" marT="50049" marB="50049" anchor="ctr">
                    <a:lnL>
                      <a:noFill/>
                    </a:lnL>
                    <a:lnR>
                      <a:noFill/>
                    </a:lnR>
                    <a:lnT>
                      <a:noFill/>
                    </a:lnT>
                    <a:lnB>
                      <a:noFill/>
                    </a:lnB>
                    <a:solidFill>
                      <a:srgbClr val="92D050"/>
                    </a:solidFill>
                  </a:tcPr>
                </a:tc>
                <a:tc>
                  <a:txBody>
                    <a:bodyPr/>
                    <a:lstStyle/>
                    <a:p>
                      <a:r>
                        <a:rPr lang="en-US" sz="1200" b="1" dirty="0"/>
                        <a:t>From Passover through December 4th, </a:t>
                      </a:r>
                      <a:br>
                        <a:rPr lang="en-US" sz="1200" b="1" dirty="0"/>
                      </a:br>
                      <a:r>
                        <a:rPr lang="en-US" sz="1200" b="1" dirty="0"/>
                        <a:t>some congregations recite this instead: </a:t>
                      </a:r>
                      <a:r>
                        <a:rPr lang="en-US" sz="1200" b="1" i="1" dirty="0" err="1"/>
                        <a:t>Ba</a:t>
                      </a:r>
                      <a:r>
                        <a:rPr lang="en-US" sz="1200" b="1" i="1" dirty="0"/>
                        <a:t>-</a:t>
                      </a:r>
                      <a:r>
                        <a:rPr lang="en-US" sz="1200" b="1" i="1" dirty="0" err="1"/>
                        <a:t>r'</a:t>
                      </a:r>
                      <a:r>
                        <a:rPr lang="en-US" sz="1200" b="1" i="1" u="sng" dirty="0" err="1"/>
                        <a:t>chei</a:t>
                      </a:r>
                      <a:r>
                        <a:rPr lang="en-US" sz="1200" b="1" i="1" dirty="0"/>
                        <a:t>-nu, </a:t>
                      </a:r>
                      <a:br>
                        <a:rPr lang="en-US" sz="1200" b="1" i="1" dirty="0"/>
                      </a:br>
                      <a:r>
                        <a:rPr lang="en-US" sz="1200" b="1" i="1" dirty="0"/>
                        <a:t>A-do-</a:t>
                      </a:r>
                      <a:r>
                        <a:rPr lang="en-US" sz="1200" b="1" i="1" dirty="0" err="1"/>
                        <a:t>nai</a:t>
                      </a:r>
                      <a:r>
                        <a:rPr lang="en-US" sz="1200" b="1" i="1" dirty="0"/>
                        <a:t> E-lo-</a:t>
                      </a:r>
                      <a:r>
                        <a:rPr lang="en-US" sz="1200" b="1" i="1" u="sng" dirty="0" err="1"/>
                        <a:t>hei</a:t>
                      </a:r>
                      <a:r>
                        <a:rPr lang="en-US" sz="1200" b="1" i="1" dirty="0"/>
                        <a:t>-nu,</a:t>
                      </a:r>
                      <a:br>
                        <a:rPr lang="en-US" sz="1200" b="1" i="1" dirty="0"/>
                      </a:br>
                      <a:r>
                        <a:rPr lang="en-US" sz="1200" b="1" i="1" dirty="0" err="1"/>
                        <a:t>b'chawl</a:t>
                      </a:r>
                      <a:r>
                        <a:rPr lang="en-US" sz="1200" b="1" i="1" dirty="0"/>
                        <a:t> ma-a-</a:t>
                      </a:r>
                      <a:r>
                        <a:rPr lang="en-US" sz="1200" b="1" i="1" dirty="0" err="1"/>
                        <a:t>sei</a:t>
                      </a:r>
                      <a:r>
                        <a:rPr lang="en-US" sz="1200" b="1" i="1" dirty="0"/>
                        <a:t> </a:t>
                      </a:r>
                      <a:r>
                        <a:rPr lang="en-US" sz="1200" b="1" i="1" dirty="0" err="1"/>
                        <a:t>ya</a:t>
                      </a:r>
                      <a:r>
                        <a:rPr lang="en-US" sz="1200" b="1" i="1" dirty="0"/>
                        <a:t>-</a:t>
                      </a:r>
                      <a:r>
                        <a:rPr lang="en-US" sz="1200" b="1" i="1" u="sng" dirty="0" err="1"/>
                        <a:t>dei</a:t>
                      </a:r>
                      <a:r>
                        <a:rPr lang="en-US" sz="1200" b="1" i="1" dirty="0"/>
                        <a:t>-nu,</a:t>
                      </a:r>
                      <a:br>
                        <a:rPr lang="en-US" sz="1200" b="1" i="1" dirty="0"/>
                      </a:br>
                      <a:r>
                        <a:rPr lang="en-US" sz="1200" b="1" i="1" dirty="0"/>
                        <a:t>u-</a:t>
                      </a:r>
                      <a:r>
                        <a:rPr lang="en-US" sz="1200" b="1" i="1" dirty="0" err="1"/>
                        <a:t>va</a:t>
                      </a:r>
                      <a:r>
                        <a:rPr lang="en-US" sz="1200" b="1" i="1" dirty="0"/>
                        <a:t>-</a:t>
                      </a:r>
                      <a:r>
                        <a:rPr lang="en-US" sz="1200" b="1" i="1" dirty="0" err="1"/>
                        <a:t>reich</a:t>
                      </a:r>
                      <a:r>
                        <a:rPr lang="en-US" sz="1200" b="1" i="1" dirty="0"/>
                        <a:t> </a:t>
                      </a:r>
                      <a:r>
                        <a:rPr lang="en-US" sz="1200" b="1" i="1" dirty="0" err="1"/>
                        <a:t>sh'na</a:t>
                      </a:r>
                      <a:r>
                        <a:rPr lang="en-US" sz="1200" b="1" i="1" dirty="0"/>
                        <a:t>-</a:t>
                      </a:r>
                      <a:r>
                        <a:rPr lang="en-US" sz="1200" b="1" i="1" u="sng" dirty="0" err="1"/>
                        <a:t>tei</a:t>
                      </a:r>
                      <a:r>
                        <a:rPr lang="en-US" sz="1200" b="1" i="1" dirty="0"/>
                        <a:t>-nu </a:t>
                      </a:r>
                      <a:br>
                        <a:rPr lang="en-US" sz="1200" b="1" i="1" dirty="0"/>
                      </a:br>
                      <a:r>
                        <a:rPr lang="en-US" sz="1200" b="1" i="1" dirty="0" err="1"/>
                        <a:t>b'ta-l'lei</a:t>
                      </a:r>
                      <a:r>
                        <a:rPr lang="en-US" sz="1200" b="1" i="1" dirty="0"/>
                        <a:t> </a:t>
                      </a:r>
                      <a:r>
                        <a:rPr lang="en-US" sz="1200" b="1" i="1" dirty="0" err="1"/>
                        <a:t>ra-tson</a:t>
                      </a:r>
                      <a:r>
                        <a:rPr lang="en-US" sz="1200" b="1" i="1" dirty="0"/>
                        <a:t> </a:t>
                      </a:r>
                      <a:r>
                        <a:rPr lang="en-US" sz="1200" b="1" i="1" dirty="0" err="1"/>
                        <a:t>b'ra</a:t>
                      </a:r>
                      <a:r>
                        <a:rPr lang="en-US" sz="1200" b="1" i="1" dirty="0"/>
                        <a:t>-cha un-</a:t>
                      </a:r>
                      <a:r>
                        <a:rPr lang="en-US" sz="1200" b="1" i="1" dirty="0" err="1"/>
                        <a:t>da</a:t>
                      </a:r>
                      <a:r>
                        <a:rPr lang="en-US" sz="1200" b="1" i="1" dirty="0"/>
                        <a:t>-</a:t>
                      </a:r>
                      <a:r>
                        <a:rPr lang="en-US" sz="1200" b="1" i="1" dirty="0" err="1"/>
                        <a:t>vah</a:t>
                      </a:r>
                      <a:r>
                        <a:rPr lang="en-US" sz="1200" b="1" i="1" dirty="0"/>
                        <a:t>.</a:t>
                      </a:r>
                      <a:br>
                        <a:rPr lang="en-US" sz="1200" b="1" i="1" dirty="0"/>
                      </a:br>
                      <a:r>
                        <a:rPr lang="en-US" sz="1200" b="1" i="1" dirty="0" err="1"/>
                        <a:t>Ut</a:t>
                      </a:r>
                      <a:r>
                        <a:rPr lang="en-US" sz="1200" b="1" i="1" dirty="0"/>
                        <a:t>-hi a-cha-</a:t>
                      </a:r>
                      <a:r>
                        <a:rPr lang="en-US" sz="1200" b="1" i="1" dirty="0" err="1"/>
                        <a:t>ri</a:t>
                      </a:r>
                      <a:r>
                        <a:rPr lang="en-US" sz="1200" b="1" i="1" dirty="0"/>
                        <a:t>-</a:t>
                      </a:r>
                      <a:r>
                        <a:rPr lang="en-US" sz="1200" b="1" i="1" dirty="0" err="1"/>
                        <a:t>tah</a:t>
                      </a:r>
                      <a:r>
                        <a:rPr lang="en-US" sz="1200" b="1" i="1" dirty="0"/>
                        <a:t> </a:t>
                      </a:r>
                      <a:br>
                        <a:rPr lang="en-US" sz="1200" b="1" i="1" dirty="0"/>
                      </a:br>
                      <a:r>
                        <a:rPr lang="en-US" sz="1200" b="1" i="1" dirty="0" err="1"/>
                        <a:t>chai-yim</a:t>
                      </a:r>
                      <a:r>
                        <a:rPr lang="en-US" sz="1200" b="1" i="1" dirty="0"/>
                        <a:t> </a:t>
                      </a:r>
                      <a:r>
                        <a:rPr lang="en-US" sz="1200" b="1" i="1" dirty="0" err="1"/>
                        <a:t>v'</a:t>
                      </a:r>
                      <a:r>
                        <a:rPr lang="en-US" sz="1200" b="1" i="1" u="sng" dirty="0" err="1"/>
                        <a:t>so</a:t>
                      </a:r>
                      <a:r>
                        <a:rPr lang="en-US" sz="1200" b="1" i="1" dirty="0" err="1"/>
                        <a:t>-va</a:t>
                      </a:r>
                      <a:r>
                        <a:rPr lang="en-US" sz="1200" b="1" i="1" dirty="0"/>
                        <a:t> </a:t>
                      </a:r>
                      <a:r>
                        <a:rPr lang="en-US" sz="1200" b="1" i="1" dirty="0" err="1"/>
                        <a:t>v'sha-lom</a:t>
                      </a:r>
                      <a:r>
                        <a:rPr lang="en-US" sz="1200" b="1" i="1" dirty="0"/>
                        <a:t>,</a:t>
                      </a:r>
                      <a:br>
                        <a:rPr lang="en-US" sz="1200" b="1" i="1" dirty="0"/>
                      </a:br>
                      <a:r>
                        <a:rPr lang="en-US" sz="1200" b="1" i="1" dirty="0"/>
                        <a:t>ka-</a:t>
                      </a:r>
                      <a:r>
                        <a:rPr lang="en-US" sz="1200" b="1" i="1" dirty="0" err="1"/>
                        <a:t>sha</a:t>
                      </a:r>
                      <a:r>
                        <a:rPr lang="en-US" sz="1200" b="1" i="1" dirty="0"/>
                        <a:t>-</a:t>
                      </a:r>
                      <a:r>
                        <a:rPr lang="en-US" sz="1200" b="1" i="1" dirty="0" err="1"/>
                        <a:t>nim</a:t>
                      </a:r>
                      <a:r>
                        <a:rPr lang="en-US" sz="1200" b="1" i="1" dirty="0"/>
                        <a:t> ha-to-</a:t>
                      </a:r>
                      <a:r>
                        <a:rPr lang="en-US" sz="1200" b="1" i="1" dirty="0" err="1"/>
                        <a:t>vot</a:t>
                      </a:r>
                      <a:r>
                        <a:rPr lang="en-US" sz="1200" b="1" i="1" dirty="0"/>
                        <a:t> </a:t>
                      </a:r>
                      <a:r>
                        <a:rPr lang="en-US" sz="1200" b="1" i="1" dirty="0" err="1"/>
                        <a:t>liv</a:t>
                      </a:r>
                      <a:r>
                        <a:rPr lang="en-US" sz="1200" b="1" i="1" dirty="0"/>
                        <a:t>-</a:t>
                      </a:r>
                      <a:r>
                        <a:rPr lang="en-US" sz="1200" b="1" i="1" dirty="0" err="1"/>
                        <a:t>ra</a:t>
                      </a:r>
                      <a:r>
                        <a:rPr lang="en-US" sz="1200" b="1" i="1" dirty="0"/>
                        <a:t>-cha.</a:t>
                      </a:r>
                      <a:endParaRPr lang="en-US" sz="1200" b="1" dirty="0"/>
                    </a:p>
                  </a:txBody>
                  <a:tcPr marL="50049" marR="50049" marT="50049" marB="50049" anchor="ctr">
                    <a:lnL>
                      <a:noFill/>
                    </a:lnL>
                    <a:lnR>
                      <a:noFill/>
                    </a:lnR>
                    <a:lnT>
                      <a:noFill/>
                    </a:lnT>
                    <a:lnB>
                      <a:noFill/>
                    </a:lnB>
                    <a:solidFill>
                      <a:srgbClr val="FFFF00"/>
                    </a:solidFill>
                  </a:tcPr>
                </a:tc>
              </a:tr>
            </a:tbl>
          </a:graphicData>
        </a:graphic>
      </p:graphicFrame>
      <p:sp>
        <p:nvSpPr>
          <p:cNvPr id="60418" name="Rectangle 2"/>
          <p:cNvSpPr>
            <a:spLocks noChangeArrowheads="1"/>
          </p:cNvSpPr>
          <p:nvPr/>
        </p:nvSpPr>
        <p:spPr bwMode="auto">
          <a:xfrm>
            <a:off x="228600" y="5181600"/>
            <a:ext cx="4267200" cy="156966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8000"/>
                </a:solidFill>
                <a:effectLst/>
                <a:latin typeface="Arial" charset="0"/>
                <a:cs typeface="Arial" charset="0"/>
              </a:rPr>
              <a:t>[ </a:t>
            </a:r>
            <a:r>
              <a:rPr kumimoji="0" lang="en-US" b="1" i="1" u="none" strike="noStrike" cap="none" normalizeH="0" baseline="0" dirty="0" err="1" smtClean="0">
                <a:ln>
                  <a:noFill/>
                </a:ln>
                <a:solidFill>
                  <a:srgbClr val="008000"/>
                </a:solidFill>
                <a:effectLst/>
                <a:latin typeface="Arial" charset="0"/>
                <a:cs typeface="Arial" charset="0"/>
              </a:rPr>
              <a:t>ki</a:t>
            </a:r>
            <a:r>
              <a:rPr kumimoji="0" lang="en-US" b="1" i="1" u="none" strike="noStrike" cap="none" normalizeH="0" baseline="0" dirty="0" smtClean="0">
                <a:ln>
                  <a:noFill/>
                </a:ln>
                <a:solidFill>
                  <a:srgbClr val="008000"/>
                </a:solidFill>
                <a:effectLst/>
                <a:latin typeface="Arial" charset="0"/>
                <a:cs typeface="Arial" charset="0"/>
              </a:rPr>
              <a:t> </a:t>
            </a:r>
            <a:r>
              <a:rPr kumimoji="0" lang="en-US" b="1" i="1" u="none" strike="noStrike" cap="none" normalizeH="0" baseline="0" dirty="0" err="1" smtClean="0">
                <a:ln>
                  <a:noFill/>
                </a:ln>
                <a:solidFill>
                  <a:srgbClr val="008000"/>
                </a:solidFill>
                <a:effectLst/>
                <a:latin typeface="Arial" charset="0"/>
                <a:cs typeface="Arial" charset="0"/>
              </a:rPr>
              <a:t>Eil</a:t>
            </a:r>
            <a:r>
              <a:rPr kumimoji="0" lang="en-US" b="1" i="1" u="none" strike="noStrike" cap="none" normalizeH="0" baseline="0" dirty="0" smtClean="0">
                <a:ln>
                  <a:noFill/>
                </a:ln>
                <a:solidFill>
                  <a:srgbClr val="008000"/>
                </a:solidFill>
                <a:effectLst/>
                <a:latin typeface="Arial" charset="0"/>
                <a:cs typeface="Arial" charset="0"/>
              </a:rPr>
              <a:t> </a:t>
            </a:r>
            <a:r>
              <a:rPr kumimoji="0" lang="en-US" b="1" i="1" u="none" strike="noStrike" cap="none" normalizeH="0" baseline="0" dirty="0" err="1" smtClean="0">
                <a:ln>
                  <a:noFill/>
                </a:ln>
                <a:solidFill>
                  <a:srgbClr val="008000"/>
                </a:solidFill>
                <a:effectLst/>
                <a:latin typeface="Arial" charset="0"/>
                <a:cs typeface="Arial" charset="0"/>
              </a:rPr>
              <a:t>tov</a:t>
            </a:r>
            <a:r>
              <a:rPr kumimoji="0" lang="en-US" b="1" i="1" u="none" strike="noStrike" cap="none" normalizeH="0" baseline="0" dirty="0" smtClean="0">
                <a:ln>
                  <a:noFill/>
                </a:ln>
                <a:solidFill>
                  <a:srgbClr val="008000"/>
                </a:solidFill>
                <a:effectLst/>
                <a:latin typeface="Arial" charset="0"/>
                <a:cs typeface="Arial" charset="0"/>
              </a:rPr>
              <a:t> u-</a:t>
            </a:r>
            <a:r>
              <a:rPr kumimoji="0" lang="en-US" b="1" i="1" u="none" strike="noStrike" cap="none" normalizeH="0" baseline="0" dirty="0" err="1" smtClean="0">
                <a:ln>
                  <a:noFill/>
                </a:ln>
                <a:solidFill>
                  <a:srgbClr val="008000"/>
                </a:solidFill>
                <a:effectLst/>
                <a:latin typeface="Arial" charset="0"/>
                <a:cs typeface="Arial" charset="0"/>
              </a:rPr>
              <a:t>mei</a:t>
            </a:r>
            <a:r>
              <a:rPr kumimoji="0" lang="en-US" b="1" i="1" u="none" strike="noStrike" cap="none" normalizeH="0" baseline="0" dirty="0" smtClean="0">
                <a:ln>
                  <a:noFill/>
                </a:ln>
                <a:solidFill>
                  <a:srgbClr val="008000"/>
                </a:solidFill>
                <a:effectLst/>
                <a:latin typeface="Arial" charset="0"/>
                <a:cs typeface="Arial" charset="0"/>
              </a:rPr>
              <a:t>-</a:t>
            </a:r>
            <a:r>
              <a:rPr kumimoji="0" lang="en-US" b="1" i="1" u="sng" strike="noStrike" cap="none" normalizeH="0" baseline="0" dirty="0" err="1" smtClean="0">
                <a:ln>
                  <a:noFill/>
                </a:ln>
                <a:solidFill>
                  <a:srgbClr val="008000"/>
                </a:solidFill>
                <a:effectLst/>
                <a:latin typeface="Arial" charset="0"/>
                <a:cs typeface="Arial" charset="0"/>
              </a:rPr>
              <a:t>tiv</a:t>
            </a:r>
            <a:r>
              <a:rPr kumimoji="0" lang="en-US" b="1" i="1" u="none" strike="noStrike" cap="none" normalizeH="0" baseline="0" dirty="0" smtClean="0">
                <a:ln>
                  <a:noFill/>
                </a:ln>
                <a:solidFill>
                  <a:srgbClr val="008000"/>
                </a:solidFill>
                <a:effectLst/>
                <a:latin typeface="Arial" charset="0"/>
                <a:cs typeface="Arial" charset="0"/>
              </a:rPr>
              <a:t> </a:t>
            </a:r>
            <a:r>
              <a:rPr kumimoji="0" lang="en-US" b="1" i="1" u="sng" strike="noStrike" cap="none" normalizeH="0" baseline="0" dirty="0" smtClean="0">
                <a:ln>
                  <a:noFill/>
                </a:ln>
                <a:solidFill>
                  <a:srgbClr val="008000"/>
                </a:solidFill>
                <a:effectLst/>
                <a:latin typeface="Arial" charset="0"/>
                <a:cs typeface="Arial" charset="0"/>
              </a:rPr>
              <a:t>a</a:t>
            </a:r>
            <a:r>
              <a:rPr kumimoji="0" lang="en-US" b="1" i="1" u="none" strike="noStrike" cap="none" normalizeH="0" baseline="0" dirty="0" smtClean="0">
                <a:ln>
                  <a:noFill/>
                </a:ln>
                <a:solidFill>
                  <a:srgbClr val="008000"/>
                </a:solidFill>
                <a:effectLst/>
                <a:latin typeface="Arial" charset="0"/>
                <a:cs typeface="Arial" charset="0"/>
              </a:rPr>
              <a:t>-</a:t>
            </a:r>
            <a:r>
              <a:rPr kumimoji="0" lang="en-US" b="1" i="1" u="none" strike="noStrike" cap="none" normalizeH="0" baseline="0" dirty="0" err="1" smtClean="0">
                <a:ln>
                  <a:noFill/>
                </a:ln>
                <a:solidFill>
                  <a:srgbClr val="008000"/>
                </a:solidFill>
                <a:effectLst/>
                <a:latin typeface="Arial" charset="0"/>
                <a:cs typeface="Arial" charset="0"/>
              </a:rPr>
              <a:t>ta</a:t>
            </a:r>
            <a:r>
              <a:rPr kumimoji="0" lang="en-US" b="1" i="1" u="none" strike="noStrike" cap="none" normalizeH="0" baseline="0" dirty="0" smtClean="0">
                <a:ln>
                  <a:noFill/>
                </a:ln>
                <a:solidFill>
                  <a:srgbClr val="008000"/>
                </a:solidFill>
                <a:effectLst/>
                <a:latin typeface="Arial" charset="0"/>
                <a:cs typeface="Arial" charset="0"/>
              </a:rPr>
              <a:t>,</a:t>
            </a:r>
            <a:br>
              <a:rPr kumimoji="0" lang="en-US" b="1" i="1" u="none" strike="noStrike" cap="none" normalizeH="0" baseline="0" dirty="0" smtClean="0">
                <a:ln>
                  <a:noFill/>
                </a:ln>
                <a:solidFill>
                  <a:srgbClr val="008000"/>
                </a:solidFill>
                <a:effectLst/>
                <a:latin typeface="Arial" charset="0"/>
                <a:cs typeface="Arial" charset="0"/>
              </a:rPr>
            </a:br>
            <a:r>
              <a:rPr kumimoji="0" lang="en-US" b="1" i="1" u="none" strike="noStrike" cap="none" normalizeH="0" baseline="0" dirty="0" smtClean="0">
                <a:ln>
                  <a:noFill/>
                </a:ln>
                <a:solidFill>
                  <a:srgbClr val="008000"/>
                </a:solidFill>
                <a:effectLst/>
                <a:latin typeface="Arial" charset="0"/>
                <a:cs typeface="Arial" charset="0"/>
              </a:rPr>
              <a:t>um-</a:t>
            </a:r>
            <a:r>
              <a:rPr kumimoji="0" lang="en-US" b="1" i="1" u="none" strike="noStrike" cap="none" normalizeH="0" baseline="0" dirty="0" err="1" smtClean="0">
                <a:ln>
                  <a:noFill/>
                </a:ln>
                <a:solidFill>
                  <a:srgbClr val="008000"/>
                </a:solidFill>
                <a:effectLst/>
                <a:latin typeface="Arial" charset="0"/>
                <a:cs typeface="Arial" charset="0"/>
              </a:rPr>
              <a:t>va</a:t>
            </a:r>
            <a:r>
              <a:rPr kumimoji="0" lang="en-US" b="1" i="1" u="none" strike="noStrike" cap="none" normalizeH="0" baseline="0" dirty="0" smtClean="0">
                <a:ln>
                  <a:noFill/>
                </a:ln>
                <a:solidFill>
                  <a:srgbClr val="008000"/>
                </a:solidFill>
                <a:effectLst/>
                <a:latin typeface="Arial" charset="0"/>
                <a:cs typeface="Arial" charset="0"/>
              </a:rPr>
              <a:t>-</a:t>
            </a:r>
            <a:r>
              <a:rPr kumimoji="0" lang="en-US" b="1" i="1" u="none" strike="noStrike" cap="none" normalizeH="0" baseline="0" dirty="0" err="1" smtClean="0">
                <a:ln>
                  <a:noFill/>
                </a:ln>
                <a:solidFill>
                  <a:srgbClr val="008000"/>
                </a:solidFill>
                <a:effectLst/>
                <a:latin typeface="Arial" charset="0"/>
                <a:cs typeface="Arial" charset="0"/>
              </a:rPr>
              <a:t>reich</a:t>
            </a:r>
            <a:r>
              <a:rPr kumimoji="0" lang="en-US" b="1" i="1" u="none" strike="noStrike" cap="none" normalizeH="0" baseline="0" dirty="0" smtClean="0">
                <a:ln>
                  <a:noFill/>
                </a:ln>
                <a:solidFill>
                  <a:srgbClr val="008000"/>
                </a:solidFill>
                <a:effectLst/>
                <a:latin typeface="Arial" charset="0"/>
                <a:cs typeface="Arial" charset="0"/>
              </a:rPr>
              <a:t> ha-</a:t>
            </a:r>
            <a:r>
              <a:rPr kumimoji="0" lang="en-US" b="1" i="1" u="none" strike="noStrike" cap="none" normalizeH="0" baseline="0" dirty="0" err="1" smtClean="0">
                <a:ln>
                  <a:noFill/>
                </a:ln>
                <a:solidFill>
                  <a:srgbClr val="008000"/>
                </a:solidFill>
                <a:effectLst/>
                <a:latin typeface="Arial" charset="0"/>
                <a:cs typeface="Arial" charset="0"/>
              </a:rPr>
              <a:t>sha</a:t>
            </a:r>
            <a:r>
              <a:rPr kumimoji="0" lang="en-US" b="1" i="1" u="none" strike="noStrike" cap="none" normalizeH="0" baseline="0" dirty="0" smtClean="0">
                <a:ln>
                  <a:noFill/>
                </a:ln>
                <a:solidFill>
                  <a:srgbClr val="008000"/>
                </a:solidFill>
                <a:effectLst/>
                <a:latin typeface="Arial" charset="0"/>
                <a:cs typeface="Arial" charset="0"/>
              </a:rPr>
              <a:t>-</a:t>
            </a:r>
            <a:r>
              <a:rPr kumimoji="0" lang="en-US" b="1" i="1" u="none" strike="noStrike" cap="none" normalizeH="0" baseline="0" dirty="0" err="1" smtClean="0">
                <a:ln>
                  <a:noFill/>
                </a:ln>
                <a:solidFill>
                  <a:srgbClr val="008000"/>
                </a:solidFill>
                <a:effectLst/>
                <a:latin typeface="Arial" charset="0"/>
                <a:cs typeface="Arial" charset="0"/>
              </a:rPr>
              <a:t>nim</a:t>
            </a:r>
            <a:r>
              <a:rPr kumimoji="0" lang="en-US" b="1" i="1" u="none" strike="noStrike" cap="none" normalizeH="0" baseline="0" dirty="0" smtClean="0">
                <a:ln>
                  <a:noFill/>
                </a:ln>
                <a:solidFill>
                  <a:srgbClr val="008000"/>
                </a:solidFill>
                <a:effectLst/>
                <a:latin typeface="Arial" charset="0"/>
                <a:cs typeface="Arial" charset="0"/>
              </a:rPr>
              <a:t>. ]</a:t>
            </a:r>
            <a:br>
              <a:rPr kumimoji="0" lang="en-US" b="1" i="1" u="none" strike="noStrike" cap="none" normalizeH="0" baseline="0" dirty="0" smtClean="0">
                <a:ln>
                  <a:noFill/>
                </a:ln>
                <a:solidFill>
                  <a:srgbClr val="008000"/>
                </a:solidFill>
                <a:effectLst/>
                <a:latin typeface="Arial" charset="0"/>
                <a:cs typeface="Arial" charset="0"/>
              </a:rPr>
            </a:br>
            <a:r>
              <a:rPr kumimoji="0" lang="en-US" b="1" i="1" u="none" strike="noStrike" cap="none" normalizeH="0" baseline="0" dirty="0" err="1" smtClean="0">
                <a:ln>
                  <a:noFill/>
                </a:ln>
                <a:solidFill>
                  <a:srgbClr val="008000"/>
                </a:solidFill>
                <a:effectLst/>
                <a:latin typeface="Arial" charset="0"/>
                <a:cs typeface="Arial" charset="0"/>
              </a:rPr>
              <a:t>Ba-ruch</a:t>
            </a:r>
            <a:r>
              <a:rPr kumimoji="0" lang="en-US" b="1" i="1" u="none" strike="noStrike" cap="none" normalizeH="0" baseline="0" dirty="0" smtClean="0">
                <a:ln>
                  <a:noFill/>
                </a:ln>
                <a:solidFill>
                  <a:srgbClr val="008000"/>
                </a:solidFill>
                <a:effectLst/>
                <a:latin typeface="Arial" charset="0"/>
                <a:cs typeface="Arial" charset="0"/>
              </a:rPr>
              <a:t> a-</a:t>
            </a:r>
            <a:r>
              <a:rPr kumimoji="0" lang="en-US" b="1" i="1" u="none" strike="noStrike" cap="none" normalizeH="0" baseline="0" dirty="0" err="1" smtClean="0">
                <a:ln>
                  <a:noFill/>
                </a:ln>
                <a:solidFill>
                  <a:srgbClr val="008000"/>
                </a:solidFill>
                <a:effectLst/>
                <a:latin typeface="Arial" charset="0"/>
                <a:cs typeface="Arial" charset="0"/>
              </a:rPr>
              <a:t>tah</a:t>
            </a:r>
            <a:r>
              <a:rPr kumimoji="0" lang="en-US" b="1" i="1" u="none" strike="noStrike" cap="none" normalizeH="0" baseline="0" dirty="0" smtClean="0">
                <a:ln>
                  <a:noFill/>
                </a:ln>
                <a:solidFill>
                  <a:srgbClr val="008000"/>
                </a:solidFill>
                <a:effectLst/>
                <a:latin typeface="Arial" charset="0"/>
                <a:cs typeface="Arial" charset="0"/>
              </a:rPr>
              <a:t> A-do-</a:t>
            </a:r>
            <a:r>
              <a:rPr kumimoji="0" lang="en-US" b="1" i="1" u="none" strike="noStrike" cap="none" normalizeH="0" baseline="0" dirty="0" err="1" smtClean="0">
                <a:ln>
                  <a:noFill/>
                </a:ln>
                <a:solidFill>
                  <a:srgbClr val="008000"/>
                </a:solidFill>
                <a:effectLst/>
                <a:latin typeface="Arial" charset="0"/>
                <a:cs typeface="Arial" charset="0"/>
              </a:rPr>
              <a:t>nai</a:t>
            </a:r>
            <a:r>
              <a:rPr kumimoji="0" lang="en-US" b="1" i="1" u="none" strike="noStrike" cap="none" normalizeH="0" baseline="0" dirty="0" smtClean="0">
                <a:ln>
                  <a:noFill/>
                </a:ln>
                <a:solidFill>
                  <a:srgbClr val="008000"/>
                </a:solidFill>
                <a:effectLst/>
                <a:latin typeface="Arial" charset="0"/>
                <a:cs typeface="Arial" charset="0"/>
              </a:rPr>
              <a:t>,</a:t>
            </a:r>
            <a:br>
              <a:rPr kumimoji="0" lang="en-US" b="1" i="1" u="none" strike="noStrike" cap="none" normalizeH="0" baseline="0" dirty="0" smtClean="0">
                <a:ln>
                  <a:noFill/>
                </a:ln>
                <a:solidFill>
                  <a:srgbClr val="008000"/>
                </a:solidFill>
                <a:effectLst/>
                <a:latin typeface="Arial" charset="0"/>
                <a:cs typeface="Arial" charset="0"/>
              </a:rPr>
            </a:br>
            <a:r>
              <a:rPr kumimoji="0" lang="en-US" b="1" i="1" u="none" strike="noStrike" cap="none" normalizeH="0" baseline="0" dirty="0" err="1" smtClean="0">
                <a:ln>
                  <a:noFill/>
                </a:ln>
                <a:solidFill>
                  <a:srgbClr val="008000"/>
                </a:solidFill>
                <a:effectLst/>
                <a:latin typeface="Arial" charset="0"/>
                <a:cs typeface="Arial" charset="0"/>
              </a:rPr>
              <a:t>m'va-reich</a:t>
            </a:r>
            <a:r>
              <a:rPr kumimoji="0" lang="en-US" b="1" i="1" u="none" strike="noStrike" cap="none" normalizeH="0" baseline="0" dirty="0" smtClean="0">
                <a:ln>
                  <a:noFill/>
                </a:ln>
                <a:solidFill>
                  <a:srgbClr val="008000"/>
                </a:solidFill>
                <a:effectLst/>
                <a:latin typeface="Arial" charset="0"/>
                <a:cs typeface="Arial" charset="0"/>
              </a:rPr>
              <a:t> ha-</a:t>
            </a:r>
            <a:r>
              <a:rPr kumimoji="0" lang="en-US" b="1" i="1" u="none" strike="noStrike" cap="none" normalizeH="0" baseline="0" dirty="0" err="1" smtClean="0">
                <a:ln>
                  <a:noFill/>
                </a:ln>
                <a:solidFill>
                  <a:srgbClr val="008000"/>
                </a:solidFill>
                <a:effectLst/>
                <a:latin typeface="Arial" charset="0"/>
                <a:cs typeface="Arial" charset="0"/>
              </a:rPr>
              <a:t>sha</a:t>
            </a:r>
            <a:r>
              <a:rPr kumimoji="0" lang="en-US" b="1" i="1" u="none" strike="noStrike" cap="none" normalizeH="0" baseline="0" dirty="0" smtClean="0">
                <a:ln>
                  <a:noFill/>
                </a:ln>
                <a:solidFill>
                  <a:srgbClr val="008000"/>
                </a:solidFill>
                <a:effectLst/>
                <a:latin typeface="Arial" charset="0"/>
                <a:cs typeface="Arial" charset="0"/>
              </a:rPr>
              <a:t>-</a:t>
            </a:r>
            <a:r>
              <a:rPr kumimoji="0" lang="en-US" b="1" i="1" u="none" strike="noStrike" cap="none" normalizeH="0" baseline="0" dirty="0" err="1" smtClean="0">
                <a:ln>
                  <a:noFill/>
                </a:ln>
                <a:solidFill>
                  <a:srgbClr val="008000"/>
                </a:solidFill>
                <a:effectLst/>
                <a:latin typeface="Arial" charset="0"/>
                <a:cs typeface="Arial" charset="0"/>
              </a:rPr>
              <a:t>nim</a:t>
            </a:r>
            <a:r>
              <a:rPr kumimoji="0" lang="en-US" b="1" i="1" u="none" strike="noStrike" cap="none" normalizeH="0" baseline="0" dirty="0" smtClean="0">
                <a:ln>
                  <a:noFill/>
                </a:ln>
                <a:solidFill>
                  <a:srgbClr val="008000"/>
                </a:solidFill>
                <a:effectLst/>
                <a:latin typeface="Arial" charset="0"/>
                <a:cs typeface="Arial" charset="0"/>
              </a:rPr>
              <a:t>.</a:t>
            </a:r>
            <a:r>
              <a:rPr kumimoji="0" lang="en-US" sz="1050" b="1" i="0" u="none" strike="noStrike" cap="none" normalizeH="0" baseline="0" dirty="0" smtClean="0">
                <a:ln>
                  <a:noFill/>
                </a:ln>
                <a:solidFill>
                  <a:schemeClr val="tx1"/>
                </a:solidFill>
                <a:effectLst/>
                <a:latin typeface="Arial" charset="0"/>
                <a:cs typeface="Arial" charset="0"/>
              </a:rPr>
              <a:t> </a:t>
            </a:r>
            <a:endParaRPr kumimoji="0" lang="en-US"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p>
        </p:txBody>
      </p:sp>
    </p:spTree>
  </p:cSld>
  <p:clrMapOvr>
    <a:masterClrMapping/>
  </p:clrMapOvr>
  <p:transition spd="med">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
            </a:r>
            <a:br>
              <a:rPr lang="en-US" sz="4800" b="1" dirty="0" smtClean="0"/>
            </a:br>
            <a:r>
              <a:rPr lang="en-US" sz="4800" b="1" dirty="0" smtClean="0"/>
              <a:t>Ingathering of the Exiles</a:t>
            </a:r>
            <a:br>
              <a:rPr lang="en-US" sz="4800" b="1" dirty="0" smtClean="0"/>
            </a:br>
            <a:endParaRPr lang="en-US" sz="4800" dirty="0"/>
          </a:p>
        </p:txBody>
      </p:sp>
      <p:sp>
        <p:nvSpPr>
          <p:cNvPr id="3" name="Content Placeholder 2"/>
          <p:cNvSpPr>
            <a:spLocks noGrp="1"/>
          </p:cNvSpPr>
          <p:nvPr>
            <p:ph idx="1"/>
          </p:nvPr>
        </p:nvSpPr>
        <p:spPr>
          <a:xfrm>
            <a:off x="4038600" y="1600200"/>
            <a:ext cx="4648200" cy="4525963"/>
          </a:xfrm>
        </p:spPr>
        <p:txBody>
          <a:bodyPr>
            <a:normAutofit fontScale="92500" lnSpcReduction="10000"/>
          </a:bodyPr>
          <a:lstStyle/>
          <a:p>
            <a:pPr>
              <a:buNone/>
            </a:pPr>
            <a:r>
              <a:rPr lang="en-US" dirty="0" smtClean="0"/>
              <a:t>	</a:t>
            </a:r>
            <a:r>
              <a:rPr lang="en-US" b="1" dirty="0" smtClean="0"/>
              <a:t>Sound the great </a:t>
            </a:r>
            <a:r>
              <a:rPr lang="en-US" b="1" i="1" dirty="0" err="1" smtClean="0"/>
              <a:t>shofar</a:t>
            </a:r>
            <a:r>
              <a:rPr lang="en-US" b="1" dirty="0" smtClean="0"/>
              <a:t> for our freedom,</a:t>
            </a:r>
            <a:br>
              <a:rPr lang="en-US" b="1" dirty="0" smtClean="0"/>
            </a:br>
            <a:r>
              <a:rPr lang="en-US" b="1" dirty="0" smtClean="0"/>
              <a:t>Lift up a banner for the ingathering of our exiles, And bring us together from the four corners of the earth. Blessed art Thou, Lord, who gathers together the dispersed of His people Israel.</a:t>
            </a:r>
          </a:p>
          <a:p>
            <a:endParaRPr lang="en-US" dirty="0"/>
          </a:p>
        </p:txBody>
      </p:sp>
      <p:sp>
        <p:nvSpPr>
          <p:cNvPr id="4" name="Rectangle 3"/>
          <p:cNvSpPr/>
          <p:nvPr/>
        </p:nvSpPr>
        <p:spPr>
          <a:xfrm>
            <a:off x="304800" y="1371600"/>
            <a:ext cx="3962400" cy="4401205"/>
          </a:xfrm>
          <a:prstGeom prst="rect">
            <a:avLst/>
          </a:prstGeom>
          <a:solidFill>
            <a:srgbClr val="92D050"/>
          </a:solidFill>
        </p:spPr>
        <p:txBody>
          <a:bodyPr wrap="square">
            <a:spAutoFit/>
          </a:bodyPr>
          <a:lstStyle/>
          <a:p>
            <a:pPr algn="ctr"/>
            <a:r>
              <a:rPr lang="en-US" sz="2800" b="1" dirty="0" smtClean="0"/>
              <a:t>10. </a:t>
            </a:r>
          </a:p>
          <a:p>
            <a:r>
              <a:rPr lang="en-US" sz="2800" b="1" i="1" dirty="0" err="1" smtClean="0"/>
              <a:t>T'ka</a:t>
            </a:r>
            <a:r>
              <a:rPr lang="en-US" sz="2800" b="1" i="1" dirty="0" smtClean="0"/>
              <a:t> </a:t>
            </a:r>
            <a:r>
              <a:rPr lang="en-US" sz="2800" b="1" i="1" dirty="0" err="1" smtClean="0"/>
              <a:t>b'sho</a:t>
            </a:r>
            <a:r>
              <a:rPr lang="en-US" sz="2800" b="1" i="1" dirty="0" smtClean="0"/>
              <a:t>-far </a:t>
            </a:r>
            <a:r>
              <a:rPr lang="en-US" sz="2800" b="1" i="1" dirty="0" err="1" smtClean="0"/>
              <a:t>ga-dol</a:t>
            </a:r>
            <a:r>
              <a:rPr lang="en-US" sz="2800" b="1" i="1" dirty="0" smtClean="0"/>
              <a:t> </a:t>
            </a:r>
            <a:r>
              <a:rPr lang="en-US" sz="2800" b="1" i="1" dirty="0" err="1" smtClean="0"/>
              <a:t>l'chei</a:t>
            </a:r>
            <a:r>
              <a:rPr lang="en-US" sz="2800" b="1" i="1" dirty="0" smtClean="0"/>
              <a:t>-</a:t>
            </a:r>
            <a:r>
              <a:rPr lang="en-US" sz="2800" b="1" i="1" dirty="0" err="1" smtClean="0"/>
              <a:t>ru</a:t>
            </a:r>
            <a:r>
              <a:rPr lang="en-US" sz="2800" b="1" i="1" dirty="0" smtClean="0"/>
              <a:t>-</a:t>
            </a:r>
            <a:r>
              <a:rPr lang="en-US" sz="2800" b="1" i="1" u="sng" dirty="0" err="1" smtClean="0"/>
              <a:t>tei</a:t>
            </a:r>
            <a:r>
              <a:rPr lang="en-US" sz="2800" b="1" i="1" dirty="0" smtClean="0"/>
              <a:t>-nu, </a:t>
            </a:r>
            <a:r>
              <a:rPr lang="en-US" sz="2800" b="1" i="1" dirty="0" err="1" smtClean="0"/>
              <a:t>v'sa</a:t>
            </a:r>
            <a:r>
              <a:rPr lang="en-US" sz="2800" b="1" i="1" dirty="0" smtClean="0"/>
              <a:t> </a:t>
            </a:r>
            <a:r>
              <a:rPr lang="en-US" sz="2800" b="1" i="1" dirty="0" err="1" smtClean="0"/>
              <a:t>neis</a:t>
            </a:r>
            <a:r>
              <a:rPr lang="en-US" sz="2800" b="1" i="1" dirty="0" smtClean="0"/>
              <a:t> </a:t>
            </a:r>
            <a:r>
              <a:rPr lang="en-US" sz="2800" b="1" i="1" dirty="0" err="1" smtClean="0"/>
              <a:t>l'ka-beits</a:t>
            </a:r>
            <a:r>
              <a:rPr lang="en-US" sz="2800" b="1" i="1" dirty="0" smtClean="0"/>
              <a:t> </a:t>
            </a:r>
            <a:r>
              <a:rPr lang="en-US" sz="2800" b="1" i="1" dirty="0" err="1" smtClean="0"/>
              <a:t>ga</a:t>
            </a:r>
            <a:r>
              <a:rPr lang="en-US" sz="2800" b="1" i="1" dirty="0" smtClean="0"/>
              <a:t>-</a:t>
            </a:r>
            <a:r>
              <a:rPr lang="en-US" sz="2800" b="1" i="1" dirty="0" err="1" smtClean="0"/>
              <a:t>lu</a:t>
            </a:r>
            <a:r>
              <a:rPr lang="en-US" sz="2800" b="1" i="1" dirty="0" smtClean="0"/>
              <a:t>-</a:t>
            </a:r>
            <a:r>
              <a:rPr lang="en-US" sz="2800" b="1" i="1" dirty="0" err="1" smtClean="0"/>
              <a:t>yo</a:t>
            </a:r>
            <a:r>
              <a:rPr lang="en-US" sz="2800" b="1" i="1" dirty="0" smtClean="0"/>
              <a:t>-</a:t>
            </a:r>
            <a:r>
              <a:rPr lang="en-US" sz="2800" b="1" i="1" u="sng" dirty="0" err="1" smtClean="0"/>
              <a:t>tei</a:t>
            </a:r>
            <a:r>
              <a:rPr lang="en-US" sz="2800" b="1" i="1" dirty="0" smtClean="0"/>
              <a:t>-nu, </a:t>
            </a:r>
            <a:r>
              <a:rPr lang="en-US" sz="2800" b="1" i="1" dirty="0" err="1" smtClean="0"/>
              <a:t>v'ka</a:t>
            </a:r>
            <a:r>
              <a:rPr lang="en-US" sz="2800" b="1" i="1" dirty="0" smtClean="0"/>
              <a:t>-b'-</a:t>
            </a:r>
            <a:r>
              <a:rPr lang="en-US" sz="2800" b="1" i="1" u="sng" dirty="0" err="1" smtClean="0"/>
              <a:t>tsei</a:t>
            </a:r>
            <a:r>
              <a:rPr lang="en-US" sz="2800" b="1" i="1" dirty="0" smtClean="0"/>
              <a:t>-nu </a:t>
            </a:r>
            <a:r>
              <a:rPr lang="en-US" sz="2800" b="1" i="1" u="sng" dirty="0" err="1" smtClean="0"/>
              <a:t>ya</a:t>
            </a:r>
            <a:r>
              <a:rPr lang="en-US" sz="2800" b="1" i="1" dirty="0" err="1" smtClean="0"/>
              <a:t>-chad</a:t>
            </a:r>
            <a:r>
              <a:rPr lang="en-US" sz="2800" b="1" i="1" dirty="0" smtClean="0"/>
              <a:t> [ </a:t>
            </a:r>
            <a:r>
              <a:rPr lang="en-US" sz="2800" b="1" i="1" dirty="0" err="1" smtClean="0"/>
              <a:t>m'hei</a:t>
            </a:r>
            <a:r>
              <a:rPr lang="en-US" sz="2800" b="1" i="1" dirty="0" smtClean="0"/>
              <a:t>-rah ] </a:t>
            </a:r>
            <a:r>
              <a:rPr lang="en-US" sz="2800" b="1" i="1" dirty="0" err="1" smtClean="0"/>
              <a:t>mei-ar-ba</a:t>
            </a:r>
            <a:r>
              <a:rPr lang="en-US" sz="2800" b="1" i="1" dirty="0" smtClean="0"/>
              <a:t> </a:t>
            </a:r>
            <a:r>
              <a:rPr lang="en-US" sz="2800" b="1" i="1" dirty="0" err="1" smtClean="0"/>
              <a:t>kan-fot</a:t>
            </a:r>
            <a:r>
              <a:rPr lang="en-US" sz="2800" b="1" i="1" dirty="0" smtClean="0"/>
              <a:t> ha-</a:t>
            </a:r>
            <a:r>
              <a:rPr lang="en-US" sz="2800" b="1" i="1" u="sng" dirty="0" smtClean="0"/>
              <a:t>a</a:t>
            </a:r>
            <a:r>
              <a:rPr lang="en-US" sz="2800" b="1" i="1" dirty="0" smtClean="0"/>
              <a:t>-</a:t>
            </a:r>
            <a:r>
              <a:rPr lang="en-US" sz="2800" b="1" i="1" dirty="0" err="1" smtClean="0"/>
              <a:t>rets</a:t>
            </a:r>
            <a:r>
              <a:rPr lang="en-US" sz="2800" b="1" i="1" dirty="0" smtClean="0"/>
              <a:t> [ </a:t>
            </a:r>
            <a:r>
              <a:rPr lang="en-US" sz="2800" b="1" i="1" dirty="0" err="1" smtClean="0"/>
              <a:t>l'ar</a:t>
            </a:r>
            <a:r>
              <a:rPr lang="en-US" sz="2800" b="1" i="1" dirty="0" smtClean="0"/>
              <a:t>-</a:t>
            </a:r>
            <a:r>
              <a:rPr lang="en-US" sz="2800" b="1" i="1" u="sng" dirty="0" err="1" smtClean="0"/>
              <a:t>tsei</a:t>
            </a:r>
            <a:r>
              <a:rPr lang="en-US" sz="2800" b="1" i="1" dirty="0" smtClean="0"/>
              <a:t>-nu ] . </a:t>
            </a:r>
            <a:r>
              <a:rPr lang="en-US" sz="2800" b="1" i="1" dirty="0" err="1" smtClean="0"/>
              <a:t>Ba-ruch</a:t>
            </a:r>
            <a:r>
              <a:rPr lang="en-US" sz="2800" b="1" i="1" dirty="0" smtClean="0"/>
              <a:t> a-</a:t>
            </a:r>
            <a:r>
              <a:rPr lang="en-US" sz="2800" b="1" i="1" dirty="0" err="1" smtClean="0"/>
              <a:t>tah</a:t>
            </a:r>
            <a:r>
              <a:rPr lang="en-US" sz="2800" b="1" i="1" dirty="0" smtClean="0"/>
              <a:t> A-do-</a:t>
            </a:r>
            <a:r>
              <a:rPr lang="en-US" sz="2800" b="1" i="1" dirty="0" err="1" smtClean="0"/>
              <a:t>nai</a:t>
            </a:r>
            <a:r>
              <a:rPr lang="en-US" sz="2800" b="1" i="1" dirty="0" smtClean="0"/>
              <a:t>, </a:t>
            </a:r>
            <a:r>
              <a:rPr lang="en-US" sz="2800" b="1" i="1" dirty="0" err="1" smtClean="0"/>
              <a:t>m'ka-beits</a:t>
            </a:r>
            <a:r>
              <a:rPr lang="en-US" sz="2800" b="1" i="1" dirty="0" smtClean="0"/>
              <a:t> </a:t>
            </a:r>
            <a:r>
              <a:rPr lang="en-US" sz="2800" b="1" i="1" dirty="0" err="1" smtClean="0"/>
              <a:t>nid-chei</a:t>
            </a:r>
            <a:r>
              <a:rPr lang="en-US" sz="2800" b="1" i="1" dirty="0" smtClean="0"/>
              <a:t> a-mo </a:t>
            </a:r>
            <a:r>
              <a:rPr lang="en-US" sz="2800" b="1" i="1" dirty="0" err="1" smtClean="0"/>
              <a:t>Yis-ra-eil</a:t>
            </a:r>
            <a:r>
              <a:rPr lang="en-US" sz="2800" b="1" i="1" dirty="0" smtClean="0"/>
              <a:t>.</a:t>
            </a:r>
            <a:r>
              <a:rPr lang="en-US" sz="2800" b="1" dirty="0" smtClean="0"/>
              <a:t> </a:t>
            </a:r>
            <a:endParaRPr lang="en-US" sz="2800" b="1" dirty="0"/>
          </a:p>
        </p:txBody>
      </p:sp>
    </p:spTree>
  </p:cSld>
  <p:clrMapOvr>
    <a:masterClrMapping/>
  </p:clrMapOvr>
  <p:transition spd="med">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534400" cy="5940088"/>
          </a:xfrm>
          <a:prstGeom prst="rect">
            <a:avLst/>
          </a:prstGeom>
          <a:solidFill>
            <a:srgbClr val="92D050"/>
          </a:solidFill>
        </p:spPr>
        <p:txBody>
          <a:bodyPr wrap="square">
            <a:spAutoFit/>
          </a:bodyPr>
          <a:lstStyle/>
          <a:p>
            <a:pPr algn="ctr"/>
            <a:r>
              <a:rPr lang="en-US" sz="2000" b="1" dirty="0" smtClean="0"/>
              <a:t>Deuteronomy 30:</a:t>
            </a:r>
          </a:p>
          <a:p>
            <a:r>
              <a:rPr lang="en-US" sz="2000" b="1" dirty="0" smtClean="0"/>
              <a:t>1 ¶ And it shall come to pass, when all these things are come upon thee, the blessing and the curse, which I have set before thee, and thou </a:t>
            </a:r>
            <a:r>
              <a:rPr lang="en-US" sz="2000" b="1" dirty="0" err="1" smtClean="0"/>
              <a:t>shalt</a:t>
            </a:r>
            <a:r>
              <a:rPr lang="en-US" sz="2000" b="1" dirty="0" smtClean="0"/>
              <a:t> call them to mind among all the nations, whither YHVH thy </a:t>
            </a:r>
            <a:r>
              <a:rPr lang="en-US" sz="2000" b="1" dirty="0" err="1" smtClean="0"/>
              <a:t>Elohim</a:t>
            </a:r>
            <a:r>
              <a:rPr lang="en-US" sz="2000" b="1" dirty="0" smtClean="0"/>
              <a:t> hath driven thee,</a:t>
            </a:r>
          </a:p>
          <a:p>
            <a:r>
              <a:rPr lang="en-US" sz="2000" b="1" dirty="0" smtClean="0"/>
              <a:t> </a:t>
            </a:r>
          </a:p>
          <a:p>
            <a:r>
              <a:rPr lang="en-US" sz="2000" b="1" dirty="0" smtClean="0"/>
              <a:t> 2 And </a:t>
            </a:r>
            <a:r>
              <a:rPr lang="en-US" sz="2000" b="1" dirty="0" err="1" smtClean="0"/>
              <a:t>shalt</a:t>
            </a:r>
            <a:r>
              <a:rPr lang="en-US" sz="2000" b="1" dirty="0" smtClean="0"/>
              <a:t> return unto YHVH thy </a:t>
            </a:r>
            <a:r>
              <a:rPr lang="en-US" sz="2000" b="1" dirty="0" err="1" smtClean="0"/>
              <a:t>Elohim</a:t>
            </a:r>
            <a:r>
              <a:rPr lang="en-US" sz="2000" b="1" dirty="0" smtClean="0"/>
              <a:t>, and </a:t>
            </a:r>
            <a:r>
              <a:rPr lang="en-US" sz="2000" b="1" dirty="0" err="1" smtClean="0"/>
              <a:t>shalt</a:t>
            </a:r>
            <a:r>
              <a:rPr lang="en-US" sz="2000" b="1" dirty="0" smtClean="0"/>
              <a:t> obey his voice according to all that I command thee this day, thou and thy children, with all </a:t>
            </a:r>
            <a:r>
              <a:rPr lang="en-US" sz="2000" b="1" dirty="0" err="1" smtClean="0"/>
              <a:t>thine</a:t>
            </a:r>
            <a:r>
              <a:rPr lang="en-US" sz="2000" b="1" dirty="0" smtClean="0"/>
              <a:t> heart, and with all thy soul;</a:t>
            </a:r>
          </a:p>
          <a:p>
            <a:r>
              <a:rPr lang="en-US" sz="2000" b="1" dirty="0" smtClean="0"/>
              <a:t> </a:t>
            </a:r>
          </a:p>
          <a:p>
            <a:r>
              <a:rPr lang="en-US" sz="2000" b="1" dirty="0" smtClean="0"/>
              <a:t> 3 That then YHVH thy </a:t>
            </a:r>
            <a:r>
              <a:rPr lang="en-US" sz="2000" b="1" dirty="0" err="1" smtClean="0"/>
              <a:t>Elohim</a:t>
            </a:r>
            <a:r>
              <a:rPr lang="en-US" sz="2000" b="1" dirty="0" smtClean="0"/>
              <a:t> will turn thy captivity, and have compassion upon thee, and will return and gather thee from all the nations, whither YHVH thy </a:t>
            </a:r>
            <a:r>
              <a:rPr lang="en-US" sz="2000" b="1" dirty="0" err="1" smtClean="0"/>
              <a:t>Elohim</a:t>
            </a:r>
            <a:r>
              <a:rPr lang="en-US" sz="2000" b="1" dirty="0" smtClean="0"/>
              <a:t> hath scattered thee.</a:t>
            </a:r>
          </a:p>
          <a:p>
            <a:r>
              <a:rPr lang="en-US" sz="2000" b="1" dirty="0" smtClean="0"/>
              <a:t> </a:t>
            </a:r>
          </a:p>
          <a:p>
            <a:r>
              <a:rPr lang="en-US" sz="2000" b="1" dirty="0" smtClean="0"/>
              <a:t> 4 If any of </a:t>
            </a:r>
            <a:r>
              <a:rPr lang="en-US" sz="2000" b="1" dirty="0" err="1" smtClean="0"/>
              <a:t>thine</a:t>
            </a:r>
            <a:r>
              <a:rPr lang="en-US" sz="2000" b="1" dirty="0" smtClean="0"/>
              <a:t> be driven out unto the outmost parts of heaven, from thence will YHVH thy </a:t>
            </a:r>
            <a:r>
              <a:rPr lang="en-US" sz="2000" b="1" dirty="0" err="1" smtClean="0"/>
              <a:t>Elohim</a:t>
            </a:r>
            <a:r>
              <a:rPr lang="en-US" sz="2000" b="1" dirty="0" smtClean="0"/>
              <a:t> gather thee, and from thence will he fetch thee:</a:t>
            </a:r>
          </a:p>
          <a:p>
            <a:r>
              <a:rPr lang="en-US" sz="2000" b="1" dirty="0" smtClean="0"/>
              <a:t> </a:t>
            </a:r>
          </a:p>
          <a:p>
            <a:r>
              <a:rPr lang="en-US" sz="2000" b="1" dirty="0" smtClean="0"/>
              <a:t> 5 And YHVH thy </a:t>
            </a:r>
            <a:r>
              <a:rPr lang="en-US" sz="2000" b="1" dirty="0" err="1" smtClean="0"/>
              <a:t>Elohim</a:t>
            </a:r>
            <a:r>
              <a:rPr lang="en-US" sz="2000" b="1" dirty="0" smtClean="0"/>
              <a:t> will bring thee into the land which thy fathers possessed, and thou </a:t>
            </a:r>
            <a:r>
              <a:rPr lang="en-US" sz="2000" b="1" dirty="0" err="1" smtClean="0"/>
              <a:t>shalt</a:t>
            </a:r>
            <a:r>
              <a:rPr lang="en-US" sz="2000" b="1" dirty="0" smtClean="0"/>
              <a:t> possess it; and he will do thee good, and multiply thee above thy fathers.</a:t>
            </a:r>
            <a:endParaRPr lang="en-US" sz="2000" b="1" dirty="0"/>
          </a:p>
        </p:txBody>
      </p:sp>
    </p:spTree>
  </p:cSld>
  <p:clrMapOvr>
    <a:masterClrMapping/>
  </p:clrMapOvr>
  <p:transition spd="med">
    <p:wip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5638800"/>
          </a:xfrm>
          <a:solidFill>
            <a:srgbClr val="92D050"/>
          </a:solidFill>
        </p:spPr>
        <p:txBody>
          <a:bodyPr>
            <a:normAutofit fontScale="92500" lnSpcReduction="20000"/>
          </a:bodyPr>
          <a:lstStyle/>
          <a:p>
            <a:pPr algn="ctr">
              <a:buNone/>
            </a:pPr>
            <a:r>
              <a:rPr lang="en-US" b="1" dirty="0" smtClean="0"/>
              <a:t>Jeremiah 29:</a:t>
            </a:r>
          </a:p>
          <a:p>
            <a:pPr>
              <a:buNone/>
            </a:pPr>
            <a:r>
              <a:rPr lang="en-US" b="1" dirty="0" smtClean="0"/>
              <a:t>12 Then shall ye call upon me, and ye shall go and pray unto me, and I will hearken unto you.</a:t>
            </a:r>
          </a:p>
          <a:p>
            <a:pPr>
              <a:buNone/>
            </a:pPr>
            <a:endParaRPr lang="en-US" b="1" dirty="0" smtClean="0"/>
          </a:p>
          <a:p>
            <a:pPr>
              <a:buNone/>
            </a:pPr>
            <a:r>
              <a:rPr lang="en-US" b="1" dirty="0" smtClean="0"/>
              <a:t>13 And ye shall seek me, and find me, when ye shall search for me with all your heart.</a:t>
            </a:r>
          </a:p>
          <a:p>
            <a:pPr>
              <a:buNone/>
            </a:pPr>
            <a:endParaRPr lang="en-US" b="1" dirty="0" smtClean="0"/>
          </a:p>
          <a:p>
            <a:pPr>
              <a:buNone/>
            </a:pPr>
            <a:r>
              <a:rPr lang="en-US" b="1" dirty="0" smtClean="0"/>
              <a:t>14 And I will be found of you, </a:t>
            </a:r>
            <a:r>
              <a:rPr lang="en-US" b="1" dirty="0" err="1" smtClean="0"/>
              <a:t>saith</a:t>
            </a:r>
            <a:r>
              <a:rPr lang="en-US" b="1" dirty="0" smtClean="0"/>
              <a:t> YHVH: and I will turn away your captivity, and I will gather you from all the nations, and from all the places whither I have driven you, </a:t>
            </a:r>
            <a:r>
              <a:rPr lang="en-US" b="1" dirty="0" err="1" smtClean="0"/>
              <a:t>saith</a:t>
            </a:r>
            <a:r>
              <a:rPr lang="en-US" b="1" dirty="0" smtClean="0"/>
              <a:t> YHVH; and I will bring you again into the place whence I caused you to be carried away captive.</a:t>
            </a:r>
            <a:endParaRPr lang="en-US" b="1" dirty="0"/>
          </a:p>
        </p:txBody>
      </p:sp>
    </p:spTree>
  </p:cSld>
  <p:clrMapOvr>
    <a:masterClrMapping/>
  </p:clrMapOvr>
  <p:transition spd="med">
    <p:wip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990600"/>
            <a:ext cx="8534400" cy="4953000"/>
          </a:xfrm>
          <a:solidFill>
            <a:srgbClr val="92D050"/>
          </a:solidFill>
        </p:spPr>
        <p:txBody>
          <a:bodyPr>
            <a:normAutofit fontScale="92500"/>
          </a:bodyPr>
          <a:lstStyle/>
          <a:p>
            <a:pPr algn="ctr">
              <a:buNone/>
            </a:pPr>
            <a:r>
              <a:rPr lang="en-US" b="1" dirty="0" smtClean="0"/>
              <a:t>Isaiah 11:</a:t>
            </a:r>
          </a:p>
          <a:p>
            <a:pPr>
              <a:buNone/>
            </a:pPr>
            <a:r>
              <a:rPr lang="en-US" b="1" dirty="0" smtClean="0"/>
              <a:t>12 And he shall set up an ensign for the nations, and shall assemble the outcasts of Israel, and gather together the dispersed of Judah from the four corners of the earth. {corners: Heb. wings} </a:t>
            </a:r>
          </a:p>
          <a:p>
            <a:pPr>
              <a:buNone/>
            </a:pPr>
            <a:endParaRPr lang="en-US" b="1" dirty="0" smtClean="0"/>
          </a:p>
          <a:p>
            <a:pPr>
              <a:buNone/>
            </a:pPr>
            <a:r>
              <a:rPr lang="en-US" b="1" dirty="0" smtClean="0"/>
              <a:t>13 The envy also of Ephraim shall depart, and the adversaries of Judah shall be cut off: Ephraim shall not envy Judah, and Judah shall not vex Ephraim.</a:t>
            </a:r>
            <a:endParaRPr lang="en-US" b="1" dirty="0"/>
          </a:p>
        </p:txBody>
      </p:sp>
    </p:spTree>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7848600" cy="3785652"/>
          </a:xfrm>
          <a:prstGeom prst="rect">
            <a:avLst/>
          </a:prstGeom>
          <a:solidFill>
            <a:srgbClr val="92D050"/>
          </a:solidFill>
        </p:spPr>
        <p:txBody>
          <a:bodyPr wrap="square">
            <a:spAutoFit/>
          </a:bodyPr>
          <a:lstStyle/>
          <a:p>
            <a:pPr algn="ctr"/>
            <a:r>
              <a:rPr lang="en-US" sz="4000" b="1" dirty="0" smtClean="0"/>
              <a:t>The Temple - Its Ministry and Service</a:t>
            </a:r>
          </a:p>
          <a:p>
            <a:pPr algn="ctr"/>
            <a:r>
              <a:rPr lang="en-US" sz="4000" i="1" dirty="0" smtClean="0"/>
              <a:t>by</a:t>
            </a:r>
          </a:p>
          <a:p>
            <a:pPr algn="ctr"/>
            <a:r>
              <a:rPr lang="nn-NO" sz="4000" b="1" dirty="0" smtClean="0"/>
              <a:t>Alfred Edersheim, D. D., Ph. D.</a:t>
            </a:r>
          </a:p>
          <a:p>
            <a:pPr algn="ctr"/>
            <a:endParaRPr lang="nn-NO" sz="4000" b="1" dirty="0" smtClean="0"/>
          </a:p>
          <a:p>
            <a:pPr algn="ctr"/>
            <a:r>
              <a:rPr lang="nn-NO" sz="4000" b="1" dirty="0" smtClean="0"/>
              <a:t>Chapter 8</a:t>
            </a:r>
          </a:p>
        </p:txBody>
      </p:sp>
    </p:spTree>
  </p:cSld>
  <p:clrMapOvr>
    <a:masterClrMapping/>
  </p:clrMapOvr>
  <p:transition spd="med">
    <p:wip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0"/>
            <a:ext cx="8382000" cy="5867400"/>
          </a:xfrm>
          <a:solidFill>
            <a:srgbClr val="92D050"/>
          </a:solidFill>
        </p:spPr>
        <p:txBody>
          <a:bodyPr>
            <a:normAutofit fontScale="92500" lnSpcReduction="10000"/>
          </a:bodyPr>
          <a:lstStyle/>
          <a:p>
            <a:pPr algn="ctr">
              <a:buNone/>
            </a:pPr>
            <a:r>
              <a:rPr lang="en-US" b="1" dirty="0" err="1" smtClean="0"/>
              <a:t>Hoshea</a:t>
            </a:r>
            <a:r>
              <a:rPr lang="en-US" b="1" dirty="0" smtClean="0"/>
              <a:t> 1:</a:t>
            </a:r>
          </a:p>
          <a:p>
            <a:pPr>
              <a:buNone/>
            </a:pPr>
            <a:r>
              <a:rPr lang="en-US" b="1" dirty="0" smtClean="0"/>
              <a:t>10 Yet the number of the children of Israel shall be as the sand of the sea, which cannot be measured nor numbered; and it shall come to pass, that in the place where it was said unto them, Ye are not my people, there it shall be said unto them, Ye are the sons of the living </a:t>
            </a:r>
            <a:r>
              <a:rPr lang="en-US" b="1" dirty="0" err="1" smtClean="0"/>
              <a:t>Elohim</a:t>
            </a:r>
            <a:r>
              <a:rPr lang="en-US" b="1" dirty="0" smtClean="0"/>
              <a:t>. {in...: or, instead of that} </a:t>
            </a:r>
          </a:p>
          <a:p>
            <a:pPr>
              <a:buNone/>
            </a:pPr>
            <a:endParaRPr lang="en-US" b="1" dirty="0" smtClean="0"/>
          </a:p>
          <a:p>
            <a:pPr>
              <a:buNone/>
            </a:pPr>
            <a:r>
              <a:rPr lang="en-US" b="1" dirty="0" smtClean="0"/>
              <a:t>11 Then shall the children of Judah and the children of Israel be gathered together, and appoint themselves one head, and they shall come up out of the land: for great shall be the day of </a:t>
            </a:r>
            <a:r>
              <a:rPr lang="en-US" b="1" dirty="0" err="1" smtClean="0"/>
              <a:t>Jezreel</a:t>
            </a:r>
            <a:r>
              <a:rPr lang="en-US" b="1" dirty="0" smtClean="0"/>
              <a:t>.</a:t>
            </a:r>
            <a:endParaRPr lang="en-US" b="1" dirty="0"/>
          </a:p>
        </p:txBody>
      </p:sp>
    </p:spTree>
  </p:cSld>
  <p:clrMapOvr>
    <a:masterClrMapping/>
  </p:clrMapOvr>
  <p:transition spd="med">
    <p:wip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Moshiach</a:t>
            </a:r>
            <a:r>
              <a:rPr lang="en-US" b="1" dirty="0" smtClean="0"/>
              <a:t> Ben David</a:t>
            </a:r>
            <a:endParaRPr lang="en-US" b="1" dirty="0"/>
          </a:p>
        </p:txBody>
      </p:sp>
      <p:sp>
        <p:nvSpPr>
          <p:cNvPr id="3" name="Content Placeholder 2"/>
          <p:cNvSpPr>
            <a:spLocks noGrp="1"/>
          </p:cNvSpPr>
          <p:nvPr>
            <p:ph idx="1"/>
          </p:nvPr>
        </p:nvSpPr>
        <p:spPr>
          <a:xfrm>
            <a:off x="457200" y="1600200"/>
            <a:ext cx="8229600" cy="5029200"/>
          </a:xfrm>
          <a:solidFill>
            <a:srgbClr val="92D050"/>
          </a:solidFill>
        </p:spPr>
        <p:txBody>
          <a:bodyPr>
            <a:normAutofit fontScale="92500" lnSpcReduction="10000"/>
          </a:bodyPr>
          <a:lstStyle/>
          <a:p>
            <a:pPr algn="ctr">
              <a:buNone/>
            </a:pPr>
            <a:r>
              <a:rPr lang="en-US" b="1" dirty="0" smtClean="0"/>
              <a:t>Matthew 24:</a:t>
            </a:r>
          </a:p>
          <a:p>
            <a:pPr>
              <a:buNone/>
            </a:pPr>
            <a:r>
              <a:rPr lang="en-US" b="1" dirty="0" smtClean="0"/>
              <a:t>30 And then shall appear the sign of the Son of man in heaven: and then shall all the tribes of the earth mourn, and they shall see the Son of man coming in the clouds of heaven with power and great glory.</a:t>
            </a:r>
          </a:p>
          <a:p>
            <a:pPr>
              <a:buNone/>
            </a:pPr>
            <a:endParaRPr lang="en-US" b="1" dirty="0" smtClean="0"/>
          </a:p>
          <a:p>
            <a:pPr>
              <a:buNone/>
            </a:pPr>
            <a:r>
              <a:rPr lang="en-US" b="1" dirty="0" smtClean="0"/>
              <a:t>31 And he shall send his angels with a great sound of a trumpet, and they shall gather together his elect from the four winds, from one end of heaven to the other.</a:t>
            </a:r>
            <a:endParaRPr lang="en-US" b="1" dirty="0"/>
          </a:p>
        </p:txBody>
      </p:sp>
    </p:spTree>
  </p:cSld>
  <p:clrMapOvr>
    <a:masterClrMapping/>
  </p:clrMapOvr>
  <p:transition spd="med">
    <p:wip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458200" cy="5638800"/>
          </a:xfrm>
          <a:solidFill>
            <a:srgbClr val="92D050"/>
          </a:solidFill>
        </p:spPr>
        <p:txBody>
          <a:bodyPr>
            <a:normAutofit/>
          </a:bodyPr>
          <a:lstStyle/>
          <a:p>
            <a:pPr lvl="0" algn="ctr">
              <a:buNone/>
            </a:pPr>
            <a:r>
              <a:rPr lang="en-US" sz="4400" b="1" dirty="0" smtClean="0"/>
              <a:t>Known as </a:t>
            </a:r>
            <a:r>
              <a:rPr lang="en-US" sz="4400" b="1" i="1" dirty="0" err="1" smtClean="0"/>
              <a:t>Birkat</a:t>
            </a:r>
            <a:r>
              <a:rPr lang="en-US" sz="4400" b="1" i="1" dirty="0" smtClean="0"/>
              <a:t> </a:t>
            </a:r>
            <a:r>
              <a:rPr lang="en-US" sz="4400" b="1" i="1" dirty="0" err="1" smtClean="0"/>
              <a:t>HaDin</a:t>
            </a:r>
            <a:r>
              <a:rPr lang="en-US" sz="4400" b="1" dirty="0" smtClean="0"/>
              <a:t> </a:t>
            </a:r>
          </a:p>
          <a:p>
            <a:pPr lvl="0" algn="ctr">
              <a:buNone/>
            </a:pPr>
            <a:r>
              <a:rPr lang="en-US" sz="4400" b="1" dirty="0" smtClean="0"/>
              <a:t>("Justice") </a:t>
            </a:r>
          </a:p>
          <a:p>
            <a:pPr lvl="0" algn="ctr">
              <a:buNone/>
            </a:pPr>
            <a:endParaRPr lang="en-US" sz="4400" b="1" dirty="0" smtClean="0"/>
          </a:p>
          <a:p>
            <a:pPr lvl="0" algn="ctr">
              <a:buNone/>
            </a:pPr>
            <a:r>
              <a:rPr lang="en-US" sz="4400" b="1" dirty="0" smtClean="0"/>
              <a:t>this prayer asks </a:t>
            </a:r>
            <a:r>
              <a:rPr lang="en-US" sz="4400" b="1" dirty="0" err="1" smtClean="0"/>
              <a:t>Elohim</a:t>
            </a:r>
            <a:r>
              <a:rPr lang="en-US" sz="4400" b="1" dirty="0" smtClean="0"/>
              <a:t> to restore righteous judges as in the days of old. </a:t>
            </a:r>
          </a:p>
          <a:p>
            <a:pPr algn="ctr"/>
            <a:endParaRPr lang="en-US" sz="4400" b="1" dirty="0"/>
          </a:p>
        </p:txBody>
      </p:sp>
    </p:spTree>
  </p:cSld>
  <p:clrMapOvr>
    <a:masterClrMapping/>
  </p:clrMapOvr>
  <p:transition spd="med">
    <p:wip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81000" y="609600"/>
            <a:ext cx="8229600" cy="4770537"/>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11. FOR THE RIGHTEOUS REIGN OF </a:t>
            </a:r>
            <a:r>
              <a:rPr kumimoji="0" lang="en-US" sz="2400" b="1" i="0" u="none" strike="noStrike" cap="none" normalizeH="0" baseline="0" dirty="0" err="1" smtClean="0">
                <a:ln>
                  <a:noFill/>
                </a:ln>
                <a:solidFill>
                  <a:srgbClr val="330000"/>
                </a:solidFill>
                <a:effectLst/>
                <a:latin typeface="Ancient Paleo Hebrew" pitchFamily="18" charset="0"/>
                <a:ea typeface="Times New Roman" pitchFamily="18" charset="0"/>
                <a:cs typeface="Ancient Paleo Hebrew" pitchFamily="18" charset="0"/>
              </a:rPr>
              <a:t>Elohim</a:t>
            </a:r>
            <a:r>
              <a:rPr kumimoji="0" lang="en-US" sz="2400" b="1"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 </a:t>
            </a:r>
            <a:endParaRPr kumimoji="0" lang="en-US" sz="1400" b="0" i="0" u="none" strike="noStrike" cap="none" normalizeH="0" baseline="0" dirty="0" smtClean="0">
              <a:ln>
                <a:noFill/>
              </a:ln>
              <a:solidFill>
                <a:schemeClr val="tx1"/>
              </a:solidFill>
              <a:effectLst/>
              <a:latin typeface="Ancient Paleo Hebrew" pitchFamily="18" charset="0"/>
              <a:cs typeface="Ancient Paleo Hebrew"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Restore our judges as in former times,</a:t>
            </a:r>
            <a:b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br>
            <a: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and our counselors as at the beginning; and remove from us sorrow and</a:t>
            </a:r>
            <a:b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br>
            <a: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sighing. Reign over us, you alone, O YHVH, with loving kindness and</a:t>
            </a:r>
            <a:b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br>
            <a: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compassion, and clear us in judgment. Blessed are you, O YHVH, the King</a:t>
            </a:r>
            <a:b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br>
            <a:r>
              <a:rPr kumimoji="0" lang="en-US" sz="32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who loves righteousness and justice</a:t>
            </a:r>
            <a:r>
              <a:rPr kumimoji="0" lang="en-US" sz="2400" b="0" i="0" u="none" strike="noStrike" cap="none" normalizeH="0" baseline="0" dirty="0" smtClean="0">
                <a:ln>
                  <a:noFill/>
                </a:ln>
                <a:solidFill>
                  <a:srgbClr val="330000"/>
                </a:solidFill>
                <a:effectLst/>
                <a:latin typeface="Ancient Paleo Hebrew" pitchFamily="18" charset="0"/>
                <a:ea typeface="Times New Roman" pitchFamily="18" charset="0"/>
                <a:cs typeface="Ancient Paleo Hebrew" pitchFamily="18" charset="0"/>
              </a:rPr>
              <a:t>.</a:t>
            </a:r>
            <a:endParaRPr kumimoji="0" lang="en-US" sz="3600" b="0" i="0" u="none" strike="noStrike" cap="none" normalizeH="0" baseline="0" dirty="0" smtClean="0">
              <a:ln>
                <a:noFill/>
              </a:ln>
              <a:solidFill>
                <a:schemeClr val="tx1"/>
              </a:solidFill>
              <a:effectLst/>
              <a:latin typeface="Ancient Paleo Hebrew" pitchFamily="18" charset="0"/>
              <a:cs typeface="Ancient Paleo Hebrew" pitchFamily="18" charset="0"/>
            </a:endParaRPr>
          </a:p>
        </p:txBody>
      </p:sp>
    </p:spTree>
  </p:cSld>
  <p:clrMapOvr>
    <a:masterClrMapping/>
  </p:clrMapOvr>
  <p:transition spd="med">
    <p:wip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sz="6000" b="1" dirty="0" smtClean="0"/>
              <a:t>Isaiah 1:26 </a:t>
            </a:r>
            <a:endParaRPr lang="en-US" sz="6000" b="1" dirty="0"/>
          </a:p>
        </p:txBody>
      </p:sp>
      <p:sp>
        <p:nvSpPr>
          <p:cNvPr id="3" name="Content Placeholder 2"/>
          <p:cNvSpPr>
            <a:spLocks noGrp="1"/>
          </p:cNvSpPr>
          <p:nvPr>
            <p:ph idx="1"/>
          </p:nvPr>
        </p:nvSpPr>
        <p:spPr>
          <a:solidFill>
            <a:srgbClr val="92D050"/>
          </a:solidFill>
        </p:spPr>
        <p:txBody>
          <a:bodyPr/>
          <a:lstStyle/>
          <a:p>
            <a:pPr>
              <a:buNone/>
            </a:pPr>
            <a:r>
              <a:rPr lang="en-US" dirty="0" smtClean="0"/>
              <a:t>	</a:t>
            </a:r>
            <a:r>
              <a:rPr lang="en-US" sz="4800" b="1" dirty="0" smtClean="0"/>
              <a:t>I will restore your judges as at the first, and your counselors as at the beginning. Afterward you shall be called 'The city of righteousness, a faithful town.' </a:t>
            </a:r>
          </a:p>
          <a:p>
            <a:endParaRPr lang="en-US" dirty="0"/>
          </a:p>
        </p:txBody>
      </p:sp>
    </p:spTree>
  </p:cSld>
  <p:clrMapOvr>
    <a:masterClrMapping/>
  </p:clrMapOvr>
  <p:transition spd="med">
    <p:wip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sz="3100" b="1" dirty="0" smtClean="0"/>
              <a:t/>
            </a:r>
            <a:br>
              <a:rPr lang="en-US" sz="3100" b="1" dirty="0" smtClean="0"/>
            </a:br>
            <a:r>
              <a:rPr lang="en-US" sz="3600" b="1" dirty="0" smtClean="0"/>
              <a:t>12. FOR THE DESTRUCTION OF APOSTATES AND</a:t>
            </a:r>
            <a:br>
              <a:rPr lang="en-US" sz="3600" b="1" dirty="0" smtClean="0"/>
            </a:br>
            <a:r>
              <a:rPr lang="en-US" sz="3600" b="1" dirty="0" smtClean="0"/>
              <a:t>    THE ENEMIES OF </a:t>
            </a:r>
            <a:r>
              <a:rPr lang="en-US" sz="3600" b="1" dirty="0" err="1" smtClean="0"/>
              <a:t>Elohim</a:t>
            </a:r>
            <a:r>
              <a:rPr lang="en-US" sz="3600" b="1" dirty="0" smtClean="0"/>
              <a:t>: </a:t>
            </a:r>
            <a:r>
              <a:rPr lang="en-US" sz="3600" dirty="0" smtClean="0"/>
              <a:t/>
            </a:r>
            <a:br>
              <a:rPr lang="en-US" sz="3600" dirty="0" smtClean="0"/>
            </a:br>
            <a:endParaRPr lang="en-US" sz="4900" dirty="0"/>
          </a:p>
        </p:txBody>
      </p:sp>
      <p:sp>
        <p:nvSpPr>
          <p:cNvPr id="3" name="Content Placeholder 2"/>
          <p:cNvSpPr>
            <a:spLocks noGrp="1"/>
          </p:cNvSpPr>
          <p:nvPr>
            <p:ph idx="1"/>
          </p:nvPr>
        </p:nvSpPr>
        <p:spPr>
          <a:solidFill>
            <a:srgbClr val="00B0F0"/>
          </a:solidFill>
        </p:spPr>
        <p:txBody>
          <a:bodyPr>
            <a:normAutofit fontScale="92500" lnSpcReduction="10000"/>
          </a:bodyPr>
          <a:lstStyle/>
          <a:p>
            <a:pPr>
              <a:buNone/>
            </a:pPr>
            <a:r>
              <a:rPr lang="en-US" dirty="0" smtClean="0"/>
              <a:t>	Let there be no hope for slanderers, </a:t>
            </a:r>
            <a:br>
              <a:rPr lang="en-US" dirty="0" smtClean="0"/>
            </a:br>
            <a:r>
              <a:rPr lang="en-US" dirty="0" smtClean="0"/>
              <a:t>and let all wickedness perish in an instant.</a:t>
            </a:r>
            <a:br>
              <a:rPr lang="en-US" dirty="0" smtClean="0"/>
            </a:br>
            <a:r>
              <a:rPr lang="en-US" dirty="0" smtClean="0"/>
              <a:t>May all your enemies quickly be cut down, </a:t>
            </a:r>
            <a:br>
              <a:rPr lang="en-US" dirty="0" smtClean="0"/>
            </a:br>
            <a:r>
              <a:rPr lang="en-US" dirty="0" smtClean="0"/>
              <a:t>and may you soon in our day uproot, crush, cast down and humble the dominion of arrogance. Blessed are you, O YHVH, who smashes enemies and humbles the arrogant.</a:t>
            </a:r>
          </a:p>
          <a:p>
            <a:pPr>
              <a:buNone/>
            </a:pPr>
            <a:endParaRPr lang="en-US" dirty="0" smtClean="0"/>
          </a:p>
          <a:p>
            <a:pPr algn="ctr">
              <a:buNone/>
            </a:pPr>
            <a:r>
              <a:rPr lang="en-US" dirty="0" smtClean="0">
                <a:solidFill>
                  <a:schemeClr val="bg1"/>
                </a:solidFill>
              </a:rPr>
              <a:t>*Prayer against believers in </a:t>
            </a:r>
            <a:r>
              <a:rPr lang="en-US" dirty="0" err="1" smtClean="0">
                <a:solidFill>
                  <a:schemeClr val="bg1"/>
                </a:solidFill>
              </a:rPr>
              <a:t>Yeshua</a:t>
            </a:r>
            <a:r>
              <a:rPr lang="en-US" dirty="0" smtClean="0">
                <a:solidFill>
                  <a:schemeClr val="bg1"/>
                </a:solidFill>
              </a:rPr>
              <a:t> and the Sadducees</a:t>
            </a:r>
          </a:p>
          <a:p>
            <a:endParaRPr lang="en-US" dirty="0"/>
          </a:p>
        </p:txBody>
      </p:sp>
    </p:spTree>
  </p:cSld>
  <p:clrMapOvr>
    <a:masterClrMapping/>
  </p:clrMapOvr>
  <p:transition spd="med">
    <p:wip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81000" y="381000"/>
            <a:ext cx="8305800" cy="5693866"/>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13. FOR THE RIGHTEOUS AND PROSELYTES: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May your compassion be stirred, O YHVH our </a:t>
            </a:r>
            <a:r>
              <a:rPr kumimoji="0" lang="en-US" sz="2800" b="0" i="0" u="none" strike="noStrike" cap="none" normalizeH="0" baseline="0" dirty="0" err="1" smtClean="0">
                <a:ln>
                  <a:noFill/>
                </a:ln>
                <a:solidFill>
                  <a:srgbClr val="330000"/>
                </a:solidFill>
                <a:effectLst/>
                <a:latin typeface="Comic Sans MS" pitchFamily="66" charset="0"/>
                <a:ea typeface="Times New Roman" pitchFamily="18" charset="0"/>
                <a:cs typeface="Times New Roman" pitchFamily="18" charset="0"/>
              </a:rPr>
              <a:t>Elohim</a:t>
            </a: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 towards the righteous, the pious, the elders of your people</a:t>
            </a:r>
            <a:r>
              <a:rPr kumimoji="0" lang="en-US" sz="2800" b="0" i="0" u="none" strike="noStrike" cap="none" normalizeH="0" dirty="0" smtClean="0">
                <a:ln>
                  <a:noFill/>
                </a:ln>
                <a:solidFill>
                  <a:srgbClr val="330000"/>
                </a:solidFill>
                <a:effectLst/>
                <a:latin typeface="Comic Sans MS" pitchFamily="66" charset="0"/>
                <a:ea typeface="Times New Roman" pitchFamily="18" charset="0"/>
                <a:cs typeface="Times New Roman" pitchFamily="18" charset="0"/>
              </a:rPr>
              <a:t> </a:t>
            </a: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the house of Israel, the remnant of</a:t>
            </a:r>
            <a:r>
              <a:rPr kumimoji="0" lang="en-US" sz="2800" b="0" i="0" u="none" strike="noStrike" cap="none" normalizeH="0" dirty="0" smtClean="0">
                <a:ln>
                  <a:noFill/>
                </a:ln>
                <a:solidFill>
                  <a:srgbClr val="330000"/>
                </a:solidFill>
                <a:effectLst/>
                <a:latin typeface="Comic Sans MS" pitchFamily="66" charset="0"/>
                <a:ea typeface="Times New Roman" pitchFamily="18" charset="0"/>
                <a:cs typeface="Times New Roman" pitchFamily="18" charset="0"/>
              </a:rPr>
              <a:t> </a:t>
            </a: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their scholars, towards proselytes,</a:t>
            </a:r>
            <a:b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b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and towards us also. Grant a good reward to all who truly trust in your</a:t>
            </a:r>
            <a:r>
              <a:rPr kumimoji="0" lang="en-US" sz="2800" b="0" i="0" u="none" strike="noStrike" cap="none" normalizeH="0" dirty="0" smtClean="0">
                <a:ln>
                  <a:noFill/>
                </a:ln>
                <a:solidFill>
                  <a:srgbClr val="330000"/>
                </a:solidFill>
                <a:effectLst/>
                <a:latin typeface="Comic Sans MS" pitchFamily="66" charset="0"/>
                <a:ea typeface="Times New Roman" pitchFamily="18" charset="0"/>
                <a:cs typeface="Times New Roman" pitchFamily="18" charset="0"/>
              </a:rPr>
              <a:t> </a:t>
            </a: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name. Set our lot with them forever so that we may never be put to </a:t>
            </a:r>
            <a:r>
              <a:rPr kumimoji="0" lang="en-US" sz="2800" b="0" i="0" u="none" strike="noStrike" cap="none" normalizeH="0" baseline="0" dirty="0" err="1" smtClean="0">
                <a:ln>
                  <a:noFill/>
                </a:ln>
                <a:solidFill>
                  <a:srgbClr val="330000"/>
                </a:solidFill>
                <a:effectLst/>
                <a:latin typeface="Comic Sans MS" pitchFamily="66" charset="0"/>
                <a:ea typeface="Times New Roman" pitchFamily="18" charset="0"/>
                <a:cs typeface="Times New Roman" pitchFamily="18" charset="0"/>
              </a:rPr>
              <a:t>shame,for</a:t>
            </a: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 we have put our trust in you. </a:t>
            </a:r>
            <a:b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br>
            <a:r>
              <a:rPr kumimoji="0" lang="en-US" sz="2800" b="0" i="0" u="none" strike="noStrike" cap="none" normalizeH="0" baseline="0" dirty="0" smtClean="0">
                <a:ln>
                  <a:noFill/>
                </a:ln>
                <a:solidFill>
                  <a:srgbClr val="330000"/>
                </a:solidFill>
                <a:effectLst/>
                <a:latin typeface="Comic Sans MS" pitchFamily="66" charset="0"/>
                <a:ea typeface="Times New Roman" pitchFamily="18" charset="0"/>
                <a:cs typeface="Times New Roman" pitchFamily="18" charset="0"/>
              </a:rPr>
              <a:t>Blessed are you, O YHVH, the support and stay of the righteous.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t/>
            </a:r>
            <a:br>
              <a:rPr lang="en-US" dirty="0" smtClean="0"/>
            </a:br>
            <a:r>
              <a:rPr lang="en-US" sz="6700" b="1" dirty="0" smtClean="0"/>
              <a:t>Numbers 15:</a:t>
            </a:r>
            <a:br>
              <a:rPr lang="en-US" sz="6700" b="1" dirty="0" smtClean="0"/>
            </a:br>
            <a:endParaRPr lang="en-US" b="1" dirty="0"/>
          </a:p>
        </p:txBody>
      </p:sp>
      <p:sp>
        <p:nvSpPr>
          <p:cNvPr id="3" name="Content Placeholder 2"/>
          <p:cNvSpPr>
            <a:spLocks noGrp="1"/>
          </p:cNvSpPr>
          <p:nvPr>
            <p:ph idx="1"/>
          </p:nvPr>
        </p:nvSpPr>
        <p:spPr>
          <a:xfrm>
            <a:off x="457200" y="1600200"/>
            <a:ext cx="8382000" cy="5105400"/>
          </a:xfrm>
          <a:solidFill>
            <a:srgbClr val="92D050"/>
          </a:solidFill>
        </p:spPr>
        <p:txBody>
          <a:bodyPr>
            <a:noAutofit/>
          </a:bodyPr>
          <a:lstStyle/>
          <a:p>
            <a:pPr>
              <a:buNone/>
            </a:pPr>
            <a:r>
              <a:rPr lang="en-US" sz="2800" b="1" dirty="0" smtClean="0"/>
              <a:t>14  If a stranger lives as a foreigner with you, or whoever may be among you throughout your generations, and will offer an offering made by fire, of a sweet savor to YHVH; as you do, so he shall do. </a:t>
            </a:r>
          </a:p>
          <a:p>
            <a:pPr>
              <a:buNone/>
            </a:pPr>
            <a:r>
              <a:rPr lang="en-US" sz="2800" b="1" dirty="0" smtClean="0"/>
              <a:t>15  For the assembly, there shall be one statute for you, and for the stranger who lives as a foreigner [with you], a statute forever throughout your generations: as you are, so shall the foreigner be before YHVH. </a:t>
            </a:r>
          </a:p>
          <a:p>
            <a:pPr>
              <a:buNone/>
            </a:pPr>
            <a:r>
              <a:rPr lang="en-US" sz="2800" b="1" dirty="0" smtClean="0"/>
              <a:t>16  One law and one ordinance shall be for you, and for the stranger who lives as a foreigner with you. </a:t>
            </a:r>
          </a:p>
          <a:p>
            <a:endParaRPr lang="en-US" sz="2800" b="1" dirty="0"/>
          </a:p>
        </p:txBody>
      </p:sp>
    </p:spTree>
  </p:cSld>
  <p:clrMapOvr>
    <a:masterClrMapping/>
  </p:clrMapOvr>
  <p:transition spd="med">
    <p:wip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
            </a:r>
            <a:br>
              <a:rPr lang="en-US" b="1" dirty="0" smtClean="0"/>
            </a:br>
            <a:r>
              <a:rPr lang="en-US" b="1" dirty="0" smtClean="0"/>
              <a:t>14. FOR THE REBUILDING OF JERUSALEM:</a:t>
            </a:r>
            <a:r>
              <a:rPr lang="en-US" dirty="0" smtClean="0"/>
              <a:t/>
            </a:r>
            <a:br>
              <a:rPr lang="en-US" dirty="0" smtClean="0"/>
            </a:br>
            <a:endParaRPr lang="en-US" dirty="0"/>
          </a:p>
        </p:txBody>
      </p:sp>
      <p:sp>
        <p:nvSpPr>
          <p:cNvPr id="3" name="Content Placeholder 2"/>
          <p:cNvSpPr>
            <a:spLocks noGrp="1"/>
          </p:cNvSpPr>
          <p:nvPr>
            <p:ph idx="1"/>
          </p:nvPr>
        </p:nvSpPr>
        <p:spPr>
          <a:solidFill>
            <a:srgbClr val="92D050"/>
          </a:solidFill>
        </p:spPr>
        <p:txBody>
          <a:bodyPr/>
          <a:lstStyle/>
          <a:p>
            <a:pPr>
              <a:buNone/>
            </a:pPr>
            <a:r>
              <a:rPr lang="en-US" dirty="0" smtClean="0"/>
              <a:t>	</a:t>
            </a:r>
            <a:r>
              <a:rPr lang="en-US" sz="3600" b="1" dirty="0" smtClean="0"/>
              <a:t>Return in mercy to Jerusalem your city, and dwell in it as you have promised.</a:t>
            </a:r>
            <a:br>
              <a:rPr lang="en-US" sz="3600" b="1" dirty="0" smtClean="0"/>
            </a:br>
            <a:r>
              <a:rPr lang="en-US" sz="3600" b="1" dirty="0" smtClean="0"/>
              <a:t>Rebuild it soon in our day as an eternal structure, and quickly set up in it the throne of David. Blessed are you, O YHVH, who rebuilds Jerusalem.</a:t>
            </a:r>
          </a:p>
          <a:p>
            <a:endParaRPr lang="en-US" dirty="0"/>
          </a:p>
        </p:txBody>
      </p:sp>
    </p:spTree>
  </p:cSld>
  <p:clrMapOvr>
    <a:masterClrMapping/>
  </p:clrMapOvr>
  <p:transition spd="med">
    <p:wip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
            </a:r>
            <a:br>
              <a:rPr lang="en-US" b="1" dirty="0" smtClean="0"/>
            </a:br>
            <a:r>
              <a:rPr lang="en-US" b="1" dirty="0" smtClean="0"/>
              <a:t>15. FOR THE MESSIANIC KING: </a:t>
            </a:r>
            <a:r>
              <a:rPr lang="en-US" dirty="0" smtClean="0"/>
              <a:t/>
            </a:r>
            <a:br>
              <a:rPr lang="en-US" dirty="0" smtClean="0"/>
            </a:br>
            <a:endParaRPr lang="en-US" dirty="0"/>
          </a:p>
        </p:txBody>
      </p:sp>
      <p:sp>
        <p:nvSpPr>
          <p:cNvPr id="3" name="Content Placeholder 2"/>
          <p:cNvSpPr>
            <a:spLocks noGrp="1"/>
          </p:cNvSpPr>
          <p:nvPr>
            <p:ph idx="1"/>
          </p:nvPr>
        </p:nvSpPr>
        <p:spPr>
          <a:solidFill>
            <a:srgbClr val="92D050"/>
          </a:solidFill>
        </p:spPr>
        <p:txBody>
          <a:bodyPr/>
          <a:lstStyle/>
          <a:p>
            <a:pPr>
              <a:buNone/>
            </a:pPr>
            <a:r>
              <a:rPr lang="en-US" dirty="0" smtClean="0"/>
              <a:t>	</a:t>
            </a:r>
            <a:r>
              <a:rPr lang="en-US" sz="4000" b="1" dirty="0" smtClean="0"/>
              <a:t>Speedily cause the offspring of your servant David to flourish, and let him be exalted by your saving power, for we wait all day long for your salvation. Blessed are you, O YHVH, who causes salvation to flourish.</a:t>
            </a:r>
          </a:p>
          <a:p>
            <a:endParaRPr lang="en-US" dirty="0"/>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6124754"/>
          </a:xfrm>
          <a:prstGeom prst="rect">
            <a:avLst/>
          </a:prstGeom>
          <a:solidFill>
            <a:srgbClr val="92D050"/>
          </a:solidFill>
        </p:spPr>
        <p:txBody>
          <a:bodyPr wrap="square">
            <a:spAutoFit/>
          </a:bodyPr>
          <a:lstStyle/>
          <a:p>
            <a:r>
              <a:rPr lang="en-US" sz="2800" b="1" dirty="0" smtClean="0"/>
              <a:t>The incense burned upon this altar was prepared of the four ingredients mentioned in Exo_30:34, with which, according to the Rabbis, seven others were mixed, besides a small quantity of '</a:t>
            </a:r>
            <a:r>
              <a:rPr lang="en-US" sz="2800" b="1" dirty="0" err="1" smtClean="0"/>
              <a:t>Ambra</a:t>
            </a:r>
            <a:r>
              <a:rPr lang="en-US" sz="2800" b="1" dirty="0" smtClean="0"/>
              <a:t>,' and of a herb which gave out a dense smoke. To these thirteen substances (Jos. Wars, v. 5. s.) salt was of course added. The mode of preparing the incense had been preserved in the family of </a:t>
            </a:r>
            <a:r>
              <a:rPr lang="en-US" sz="2800" b="1" dirty="0" err="1" smtClean="0"/>
              <a:t>Abtinas</a:t>
            </a:r>
            <a:r>
              <a:rPr lang="en-US" sz="2800" b="1" dirty="0" smtClean="0"/>
              <a:t>. The greatest care was taken to have the incense thoroughly bruised and mixed. Altogether 368 pounds were made for the year's consumption, about half a pound being used every morning and evening in the service. The censer for the Day of Atonement was different in size and appearance from that for ordinary days. </a:t>
            </a:r>
            <a:endParaRPr lang="en-US" sz="2800" b="1" dirty="0"/>
          </a:p>
        </p:txBody>
      </p:sp>
    </p:spTree>
  </p:cSld>
  <p:clrMapOvr>
    <a:masterClrMapping/>
  </p:clrMapOvr>
  <p:transition spd="med">
    <p:wip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
            </a:r>
            <a:br>
              <a:rPr lang="en-US" b="1" dirty="0" smtClean="0"/>
            </a:br>
            <a:r>
              <a:rPr lang="en-US" b="1" dirty="0" smtClean="0"/>
              <a:t>16. FOR THE ANSWERING OF PRAYER:</a:t>
            </a:r>
            <a:r>
              <a:rPr lang="en-US" dirty="0" smtClean="0"/>
              <a:t/>
            </a:r>
            <a:br>
              <a:rPr lang="en-US" dirty="0" smtClean="0"/>
            </a:br>
            <a:endParaRPr lang="en-US" dirty="0"/>
          </a:p>
        </p:txBody>
      </p:sp>
      <p:sp>
        <p:nvSpPr>
          <p:cNvPr id="3" name="Content Placeholder 2"/>
          <p:cNvSpPr>
            <a:spLocks noGrp="1"/>
          </p:cNvSpPr>
          <p:nvPr>
            <p:ph idx="1"/>
          </p:nvPr>
        </p:nvSpPr>
        <p:spPr>
          <a:solidFill>
            <a:srgbClr val="92D050"/>
          </a:solidFill>
        </p:spPr>
        <p:txBody>
          <a:bodyPr>
            <a:normAutofit/>
          </a:bodyPr>
          <a:lstStyle/>
          <a:p>
            <a:pPr>
              <a:buNone/>
            </a:pPr>
            <a:r>
              <a:rPr lang="en-US" dirty="0" smtClean="0"/>
              <a:t>	</a:t>
            </a:r>
            <a:r>
              <a:rPr lang="en-US" b="1" dirty="0" smtClean="0"/>
              <a:t>Hear our voice, O YHVH our </a:t>
            </a:r>
            <a:r>
              <a:rPr lang="en-US" b="1" dirty="0" err="1" smtClean="0"/>
              <a:t>Elohim</a:t>
            </a:r>
            <a:r>
              <a:rPr lang="en-US" b="1" dirty="0" smtClean="0"/>
              <a:t>; spare us and have pity on us. Accept our prayer in mercy and with favor, for you are a </a:t>
            </a:r>
            <a:r>
              <a:rPr lang="en-US" b="1" dirty="0" err="1" smtClean="0"/>
              <a:t>Elohim</a:t>
            </a:r>
            <a:r>
              <a:rPr lang="en-US" b="1" dirty="0" smtClean="0"/>
              <a:t> who hears prayers and supplications. O our King, do not turn us away from your presence empty-handed, for you hear the prayers of your people Israel with compassion. Blessed are you, O YHVH, who hears prayer.</a:t>
            </a:r>
          </a:p>
          <a:p>
            <a:endParaRPr lang="en-US" b="1" dirty="0"/>
          </a:p>
        </p:txBody>
      </p:sp>
    </p:spTree>
  </p:cSld>
  <p:clrMapOvr>
    <a:masterClrMapping/>
  </p:clrMapOvr>
  <p:transition spd="med">
    <p:wip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
            </a:r>
            <a:br>
              <a:rPr lang="en-US" b="1" dirty="0" smtClean="0"/>
            </a:br>
            <a:r>
              <a:rPr lang="en-US" b="1" dirty="0" smtClean="0"/>
              <a:t>17. FOR RESTORATION OF TEMPLE SERVICE:</a:t>
            </a:r>
            <a:r>
              <a:rPr lang="en-US" dirty="0" smtClean="0"/>
              <a:t> </a:t>
            </a:r>
            <a:br>
              <a:rPr lang="en-US" dirty="0" smtClean="0"/>
            </a:br>
            <a:endParaRPr lang="en-US" dirty="0"/>
          </a:p>
        </p:txBody>
      </p:sp>
      <p:sp>
        <p:nvSpPr>
          <p:cNvPr id="3" name="Content Placeholder 2"/>
          <p:cNvSpPr>
            <a:spLocks noGrp="1"/>
          </p:cNvSpPr>
          <p:nvPr>
            <p:ph idx="1"/>
          </p:nvPr>
        </p:nvSpPr>
        <p:spPr>
          <a:solidFill>
            <a:srgbClr val="92D050"/>
          </a:solidFill>
        </p:spPr>
        <p:txBody>
          <a:bodyPr>
            <a:normAutofit fontScale="92500"/>
          </a:bodyPr>
          <a:lstStyle/>
          <a:p>
            <a:pPr>
              <a:buNone/>
            </a:pPr>
            <a:r>
              <a:rPr lang="en-US" dirty="0" smtClean="0"/>
              <a:t>	</a:t>
            </a:r>
            <a:r>
              <a:rPr lang="en-US" b="1" dirty="0" smtClean="0"/>
              <a:t>Be pleased, O YHVH our </a:t>
            </a:r>
            <a:r>
              <a:rPr lang="en-US" b="1" dirty="0" err="1" smtClean="0"/>
              <a:t>Elohim</a:t>
            </a:r>
            <a:r>
              <a:rPr lang="en-US" b="1" dirty="0" smtClean="0"/>
              <a:t>, with your people Israel and with their prayers. Restore the service to the inner sanctuary of your Temple, and receive in love and with favor both the fire-offerings of Israel and their prayers. </a:t>
            </a:r>
            <a:br>
              <a:rPr lang="en-US" b="1" dirty="0" smtClean="0"/>
            </a:br>
            <a:r>
              <a:rPr lang="en-US" b="1" dirty="0" smtClean="0"/>
              <a:t>May the worship of your people Israel always be acceptable to you. And let our eyes behold your return in mercy to Zion. Blessed are you, O YHVH, who restores his divine presence to Zion.</a:t>
            </a:r>
          </a:p>
          <a:p>
            <a:endParaRPr lang="en-US" b="1" dirty="0"/>
          </a:p>
        </p:txBody>
      </p:sp>
    </p:spTree>
  </p:cSld>
  <p:clrMapOvr>
    <a:masterClrMapping/>
  </p:clrMapOvr>
  <p:transition spd="med">
    <p:wip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
            </a:r>
            <a:br>
              <a:rPr lang="en-US" b="1" dirty="0" smtClean="0"/>
            </a:br>
            <a:r>
              <a:rPr lang="en-US" b="1" dirty="0" smtClean="0"/>
              <a:t>18. THANKSGIVING FOR ELOHIM’S UNFAILING MERCIES:</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686800" cy="5257800"/>
          </a:xfrm>
          <a:solidFill>
            <a:srgbClr val="92D050"/>
          </a:solidFill>
        </p:spPr>
        <p:txBody>
          <a:bodyPr>
            <a:normAutofit fontScale="47500" lnSpcReduction="20000"/>
          </a:bodyPr>
          <a:lstStyle/>
          <a:p>
            <a:pPr>
              <a:buNone/>
            </a:pPr>
            <a:r>
              <a:rPr lang="en-US" dirty="0" smtClean="0"/>
              <a:t>	</a:t>
            </a:r>
            <a:r>
              <a:rPr lang="en-US" sz="5100" b="1" dirty="0" smtClean="0"/>
              <a:t>We give thanks to you that you are YHVH our </a:t>
            </a:r>
            <a:r>
              <a:rPr lang="en-US" sz="5100" b="1" dirty="0" err="1" smtClean="0"/>
              <a:t>Elohim</a:t>
            </a:r>
            <a:r>
              <a:rPr lang="en-US" sz="5100" b="1" dirty="0" smtClean="0"/>
              <a:t> and the </a:t>
            </a:r>
            <a:r>
              <a:rPr lang="en-US" sz="5100" b="1" dirty="0" err="1" smtClean="0"/>
              <a:t>Elohim</a:t>
            </a:r>
            <a:r>
              <a:rPr lang="en-US" sz="5100" b="1" dirty="0" smtClean="0"/>
              <a:t> of our fathers forever and ever. Through every generation you have been the rock of our lives, the shield of our salvation. We will give you thanks and declare your praise for our lives that are committed into your hands, for our souls that are entrusted</a:t>
            </a:r>
            <a:r>
              <a:rPr lang="en-US" sz="2300" b="1" dirty="0" smtClean="0"/>
              <a:t> </a:t>
            </a:r>
            <a:r>
              <a:rPr lang="en-US" sz="5100" b="1" dirty="0" smtClean="0"/>
              <a:t>to you, for your miracles that are daily with us, and for your wonders and your benefits that are with us at all times, evening, morning and noon. O beneficent one, your mercies never fail; O merciful one, your loving kindnesses never cease. We have always put our hope in you. For all these acts may your name be blessed and exalted continually, O our King, forever and ever. Let every living thing give thanks to you and</a:t>
            </a:r>
            <a:br>
              <a:rPr lang="en-US" sz="5100" b="1" dirty="0" smtClean="0"/>
            </a:br>
            <a:r>
              <a:rPr lang="en-US" sz="5100" b="1" dirty="0" smtClean="0"/>
              <a:t>praise your name in truth, O </a:t>
            </a:r>
            <a:r>
              <a:rPr lang="en-US" sz="5100" b="1" dirty="0" err="1" smtClean="0"/>
              <a:t>Elohim</a:t>
            </a:r>
            <a:r>
              <a:rPr lang="en-US" sz="5100" b="1" dirty="0" smtClean="0"/>
              <a:t>, our salvation and our help. (Selah.)Blessed are you, O YHVH, whose Name is the Beneficent One, and to whom it is fitting to give thanks.</a:t>
            </a:r>
            <a:endParaRPr lang="en-US" sz="4200" b="1" dirty="0" smtClean="0"/>
          </a:p>
          <a:p>
            <a:pPr>
              <a:buNone/>
            </a:pPr>
            <a:endParaRPr lang="en-US" sz="4200" b="1" dirty="0"/>
          </a:p>
        </p:txBody>
      </p:sp>
    </p:spTree>
  </p:cSld>
  <p:clrMapOvr>
    <a:masterClrMapping/>
  </p:clrMapOvr>
  <p:transition spd="med">
    <p:wip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
            </a:r>
            <a:br>
              <a:rPr lang="en-US" b="1" dirty="0" smtClean="0"/>
            </a:br>
            <a:r>
              <a:rPr lang="en-US" sz="6700" b="1" dirty="0" smtClean="0"/>
              <a:t>19. FOR PEACE:</a:t>
            </a:r>
            <a:r>
              <a:rPr lang="en-US" sz="6700" dirty="0" smtClean="0"/>
              <a:t/>
            </a:r>
            <a:br>
              <a:rPr lang="en-US" sz="6700" dirty="0" smtClean="0"/>
            </a:br>
            <a:endParaRPr lang="en-US" dirty="0"/>
          </a:p>
        </p:txBody>
      </p:sp>
      <p:sp>
        <p:nvSpPr>
          <p:cNvPr id="3" name="Content Placeholder 2"/>
          <p:cNvSpPr>
            <a:spLocks noGrp="1"/>
          </p:cNvSpPr>
          <p:nvPr>
            <p:ph idx="1"/>
          </p:nvPr>
        </p:nvSpPr>
        <p:spPr>
          <a:xfrm>
            <a:off x="457200" y="1600200"/>
            <a:ext cx="8229600" cy="4953000"/>
          </a:xfrm>
          <a:solidFill>
            <a:srgbClr val="92D050"/>
          </a:solidFill>
        </p:spPr>
        <p:txBody>
          <a:bodyPr>
            <a:normAutofit fontScale="92500" lnSpcReduction="10000"/>
          </a:bodyPr>
          <a:lstStyle/>
          <a:p>
            <a:pPr>
              <a:buNone/>
            </a:pPr>
            <a:r>
              <a:rPr lang="en-US" dirty="0" smtClean="0"/>
              <a:t>	</a:t>
            </a:r>
            <a:r>
              <a:rPr lang="en-US" b="1" dirty="0" smtClean="0"/>
              <a:t>Grant peace, welfare, blessing, grace, loving kindness and mercy to us and to all Israel your people. Bless us, O our Father, one and all, with the light of your countenance; for by the light of your countenance you have given us, O YHVH our </a:t>
            </a:r>
            <a:r>
              <a:rPr lang="en-US" b="1" dirty="0" err="1" smtClean="0"/>
              <a:t>Elohim</a:t>
            </a:r>
            <a:r>
              <a:rPr lang="en-US" b="1" dirty="0" smtClean="0"/>
              <a:t>, a Torah of life, loving kindness and salvation, blessing, mercy, life and peace. May it please you to bless your people Israel at all times and in every hour with your peace.</a:t>
            </a:r>
            <a:br>
              <a:rPr lang="en-US" b="1" dirty="0" smtClean="0"/>
            </a:br>
            <a:r>
              <a:rPr lang="en-US" b="1" dirty="0" smtClean="0"/>
              <a:t>Blessed are you, O YHVH, who blesses his people Israel with peace. </a:t>
            </a:r>
          </a:p>
          <a:p>
            <a:endParaRPr lang="en-US" dirty="0"/>
          </a:p>
        </p:txBody>
      </p:sp>
    </p:spTree>
  </p:cSld>
  <p:clrMapOvr>
    <a:masterClrMapping/>
  </p:clrMapOvr>
  <p:transition spd="med">
    <p:wip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10600" cy="3200399"/>
          </a:xfrm>
          <a:solidFill>
            <a:srgbClr val="92D050"/>
          </a:solidFill>
        </p:spPr>
        <p:txBody>
          <a:bodyPr>
            <a:noAutofit/>
          </a:bodyPr>
          <a:lstStyle/>
          <a:p>
            <a:r>
              <a:rPr lang="en-US" sz="7200" b="1" dirty="0" err="1" smtClean="0"/>
              <a:t>Tachanun</a:t>
            </a:r>
            <a:r>
              <a:rPr lang="en-US" sz="7200" b="1" dirty="0" smtClean="0"/>
              <a:t> </a:t>
            </a:r>
            <a:r>
              <a:rPr lang="en-US" sz="4800" b="1" dirty="0" smtClean="0"/>
              <a:t/>
            </a:r>
            <a:br>
              <a:rPr lang="en-US" sz="4800" b="1" dirty="0" smtClean="0"/>
            </a:br>
            <a:r>
              <a:rPr lang="en-US" sz="4800" b="1" dirty="0" smtClean="0"/>
              <a:t>(“Putting down the head.”</a:t>
            </a:r>
            <a:br>
              <a:rPr lang="en-US" sz="4800" b="1" dirty="0" smtClean="0"/>
            </a:br>
            <a:r>
              <a:rPr lang="en-US" sz="4800" b="1" dirty="0" smtClean="0"/>
              <a:t> Recalling and entreating the mercies of YHVH..)</a:t>
            </a:r>
            <a:endParaRPr lang="en-US" sz="4800" b="1" dirty="0"/>
          </a:p>
        </p:txBody>
      </p:sp>
      <p:sp>
        <p:nvSpPr>
          <p:cNvPr id="3" name="Subtitle 2"/>
          <p:cNvSpPr>
            <a:spLocks noGrp="1"/>
          </p:cNvSpPr>
          <p:nvPr>
            <p:ph type="subTitle" idx="1"/>
          </p:nvPr>
        </p:nvSpPr>
        <p:spPr>
          <a:xfrm>
            <a:off x="685800" y="3886200"/>
            <a:ext cx="7848600" cy="1752600"/>
          </a:xfrm>
        </p:spPr>
        <p:txBody>
          <a:bodyPr>
            <a:normAutofit lnSpcReduction="10000"/>
          </a:bodyPr>
          <a:lstStyle/>
          <a:p>
            <a:r>
              <a:rPr lang="en-US" sz="3600" b="1" dirty="0" smtClean="0">
                <a:solidFill>
                  <a:srgbClr val="FF0000"/>
                </a:solidFill>
              </a:rPr>
              <a:t>Recited in a specific ways on specific days</a:t>
            </a:r>
          </a:p>
          <a:p>
            <a:r>
              <a:rPr lang="en-US" sz="3600" b="1" dirty="0" smtClean="0">
                <a:solidFill>
                  <a:srgbClr val="FF0000"/>
                </a:solidFill>
              </a:rPr>
              <a:t>MONDAYS  AND THURSDAYS</a:t>
            </a:r>
            <a:endParaRPr lang="en-US" sz="3600" b="1"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US" sz="3600" b="1" dirty="0" smtClean="0"/>
              <a:t>After this at public prayer in the morning the priestly blessing is added.</a:t>
            </a:r>
            <a:endParaRPr lang="en-US" sz="3600" b="1" dirty="0"/>
          </a:p>
        </p:txBody>
      </p:sp>
      <p:sp>
        <p:nvSpPr>
          <p:cNvPr id="3" name="Content Placeholder 2"/>
          <p:cNvSpPr>
            <a:spLocks noGrp="1"/>
          </p:cNvSpPr>
          <p:nvPr>
            <p:ph idx="1"/>
          </p:nvPr>
        </p:nvSpPr>
        <p:spPr>
          <a:xfrm>
            <a:off x="457200" y="1600200"/>
            <a:ext cx="8229600" cy="5029200"/>
          </a:xfrm>
          <a:solidFill>
            <a:srgbClr val="92D050"/>
          </a:solidFill>
        </p:spPr>
        <p:txBody>
          <a:bodyPr>
            <a:normAutofit fontScale="77500" lnSpcReduction="20000"/>
          </a:bodyPr>
          <a:lstStyle/>
          <a:p>
            <a:pPr algn="ctr">
              <a:buNone/>
            </a:pPr>
            <a:r>
              <a:rPr lang="en-US" sz="3600" b="1" dirty="0" smtClean="0"/>
              <a:t>Numbers 6:</a:t>
            </a:r>
          </a:p>
          <a:p>
            <a:pPr>
              <a:buNone/>
            </a:pPr>
            <a:r>
              <a:rPr lang="en-US" sz="3600" b="1" dirty="0" smtClean="0"/>
              <a:t>22  YHVH spoke to Moshe, saying, </a:t>
            </a:r>
          </a:p>
          <a:p>
            <a:pPr>
              <a:buNone/>
            </a:pPr>
            <a:r>
              <a:rPr lang="en-US" sz="3600" b="1" dirty="0" smtClean="0"/>
              <a:t>23  "Speak to </a:t>
            </a:r>
            <a:r>
              <a:rPr lang="en-US" sz="3600" b="1" dirty="0" err="1" smtClean="0"/>
              <a:t>Aharon</a:t>
            </a:r>
            <a:r>
              <a:rPr lang="en-US" sz="3600" b="1" dirty="0" smtClean="0"/>
              <a:t> and to his sons, saying, 'This is how you shall bless the children of </a:t>
            </a:r>
            <a:r>
              <a:rPr lang="en-US" sz="3600" b="1" dirty="0" err="1" smtClean="0"/>
              <a:t>Yisra'el</a:t>
            </a:r>
            <a:r>
              <a:rPr lang="en-US" sz="3600" b="1" dirty="0" smtClean="0"/>
              <a:t>.' You shall tell them, </a:t>
            </a:r>
          </a:p>
          <a:p>
            <a:pPr>
              <a:buNone/>
            </a:pPr>
            <a:r>
              <a:rPr lang="en-US" sz="3600" b="1" dirty="0" smtClean="0"/>
              <a:t>24  'YHVH bless you, and keep you. </a:t>
            </a:r>
          </a:p>
          <a:p>
            <a:pPr>
              <a:buNone/>
            </a:pPr>
            <a:r>
              <a:rPr lang="en-US" sz="3600" b="1" dirty="0" smtClean="0"/>
              <a:t>25  YHVH make his face to shine on you, and be gracious to you. </a:t>
            </a:r>
          </a:p>
          <a:p>
            <a:pPr>
              <a:buNone/>
            </a:pPr>
            <a:r>
              <a:rPr lang="en-US" sz="3600" b="1" dirty="0" smtClean="0"/>
              <a:t>26  YHVH lift up his face toward you, and give you shalom.' </a:t>
            </a:r>
          </a:p>
          <a:p>
            <a:pPr>
              <a:buNone/>
            </a:pPr>
            <a:r>
              <a:rPr lang="en-US" sz="3600" b="1" dirty="0" smtClean="0"/>
              <a:t>27  "So they shall put my name on the children of </a:t>
            </a:r>
            <a:r>
              <a:rPr lang="en-US" sz="3600" b="1" dirty="0" err="1" smtClean="0"/>
              <a:t>Yisra'el</a:t>
            </a:r>
            <a:r>
              <a:rPr lang="en-US" sz="3600" b="1" dirty="0" smtClean="0"/>
              <a:t>; and I will bless them." </a:t>
            </a:r>
          </a:p>
          <a:p>
            <a:endParaRPr lang="en-US" dirty="0"/>
          </a:p>
        </p:txBody>
      </p:sp>
    </p:spTree>
  </p:cSld>
  <p:clrMapOvr>
    <a:masterClrMapping/>
  </p:clrMapOvr>
  <p:transition spd="med">
    <p:wip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533400"/>
            <a:ext cx="8458200" cy="6096000"/>
          </a:xfrm>
          <a:solidFill>
            <a:srgbClr val="92D050"/>
          </a:solidFill>
        </p:spPr>
        <p:txBody>
          <a:bodyPr>
            <a:normAutofit/>
          </a:bodyPr>
          <a:lstStyle/>
          <a:p>
            <a:r>
              <a:rPr lang="en-US" sz="7200" b="1" dirty="0" smtClean="0"/>
              <a:t>THE TORAH SERVICE </a:t>
            </a:r>
            <a:br>
              <a:rPr lang="en-US" sz="7200" b="1" dirty="0" smtClean="0"/>
            </a:br>
            <a:r>
              <a:rPr lang="en-US" sz="7200" b="1" dirty="0" smtClean="0"/>
              <a:t>AND </a:t>
            </a:r>
            <a:br>
              <a:rPr lang="en-US" sz="7200" b="1" dirty="0" smtClean="0"/>
            </a:br>
            <a:r>
              <a:rPr lang="en-US" sz="7200" b="1" dirty="0" smtClean="0"/>
              <a:t>THE MESSIAH</a:t>
            </a:r>
            <a:endParaRPr lang="en-US" sz="7200" b="1" dirty="0"/>
          </a:p>
        </p:txBody>
      </p:sp>
    </p:spTree>
  </p:cSld>
  <p:clrMapOvr>
    <a:masterClrMapping/>
  </p:clrMapOvr>
  <p:transition spd="med">
    <p:wip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6986528"/>
          </a:xfrm>
          <a:prstGeom prst="rect">
            <a:avLst/>
          </a:prstGeom>
          <a:solidFill>
            <a:srgbClr val="92D050"/>
          </a:solidFill>
        </p:spPr>
        <p:txBody>
          <a:bodyPr wrap="square">
            <a:spAutoFit/>
          </a:bodyPr>
          <a:lstStyle/>
          <a:p>
            <a:r>
              <a:rPr lang="en-US" sz="3200" dirty="0" smtClean="0"/>
              <a:t>• </a:t>
            </a:r>
            <a:r>
              <a:rPr lang="en-US" sz="3200" b="1" dirty="0" smtClean="0"/>
              <a:t>Torah Service</a:t>
            </a:r>
          </a:p>
          <a:p>
            <a:endParaRPr lang="en-US" sz="3200" b="1" dirty="0" smtClean="0"/>
          </a:p>
          <a:p>
            <a:r>
              <a:rPr lang="en-US" sz="3200" b="1" dirty="0" smtClean="0"/>
              <a:t>• </a:t>
            </a:r>
            <a:r>
              <a:rPr lang="en-US" sz="3200" b="1" dirty="0" err="1" smtClean="0"/>
              <a:t>Ashrei</a:t>
            </a:r>
            <a:r>
              <a:rPr lang="en-US" sz="3200" b="1" dirty="0" smtClean="0"/>
              <a:t> (The second recitation of Psalm 145)</a:t>
            </a:r>
          </a:p>
          <a:p>
            <a:endParaRPr lang="en-US" sz="3200" b="1" dirty="0" smtClean="0"/>
          </a:p>
          <a:p>
            <a:r>
              <a:rPr lang="en-US" sz="3200" b="1" dirty="0" smtClean="0"/>
              <a:t>• </a:t>
            </a:r>
            <a:r>
              <a:rPr lang="en-US" sz="3200" b="1" dirty="0" err="1" smtClean="0"/>
              <a:t>Lamnaʼzeʼach</a:t>
            </a:r>
            <a:r>
              <a:rPr lang="en-US" sz="3200" b="1" dirty="0" smtClean="0"/>
              <a:t> (</a:t>
            </a:r>
            <a:r>
              <a:rPr lang="en-US" sz="3200" b="1" dirty="0" err="1" smtClean="0"/>
              <a:t>Pslam</a:t>
            </a:r>
            <a:r>
              <a:rPr lang="en-US" sz="3200" b="1" dirty="0" smtClean="0"/>
              <a:t> 20)</a:t>
            </a:r>
          </a:p>
          <a:p>
            <a:endParaRPr lang="en-US" sz="3200" b="1" dirty="0" smtClean="0"/>
          </a:p>
          <a:p>
            <a:pPr algn="ctr"/>
            <a:r>
              <a:rPr lang="en-US" sz="3200" b="1" dirty="0" smtClean="0"/>
              <a:t>• </a:t>
            </a:r>
            <a:r>
              <a:rPr lang="en-US" sz="3200" b="1" dirty="0" err="1" smtClean="0"/>
              <a:t>Uva</a:t>
            </a:r>
            <a:r>
              <a:rPr lang="en-US" sz="3200" b="1" dirty="0" smtClean="0"/>
              <a:t> </a:t>
            </a:r>
            <a:r>
              <a:rPr lang="en-US" sz="3200" b="1" dirty="0" err="1" smtClean="0"/>
              <a:t>Lʼtzion</a:t>
            </a:r>
            <a:r>
              <a:rPr lang="en-US" sz="3200" b="1" dirty="0" smtClean="0"/>
              <a:t> </a:t>
            </a:r>
          </a:p>
          <a:p>
            <a:r>
              <a:rPr lang="en-US" sz="3200" b="1" dirty="0" smtClean="0"/>
              <a:t>(Combination of praises from various angels in Scripture, and prayer that</a:t>
            </a:r>
          </a:p>
          <a:p>
            <a:r>
              <a:rPr lang="en-US" sz="3200" b="1" dirty="0" smtClean="0"/>
              <a:t>we would serve the Almighty in such a capacity)</a:t>
            </a:r>
          </a:p>
          <a:p>
            <a:endParaRPr lang="en-US" sz="3200" b="1" dirty="0" smtClean="0"/>
          </a:p>
          <a:p>
            <a:pPr algn="ctr"/>
            <a:r>
              <a:rPr lang="en-US" sz="3200" b="1" dirty="0" smtClean="0"/>
              <a:t>• Full </a:t>
            </a:r>
            <a:r>
              <a:rPr lang="en-US" sz="3200" b="1" dirty="0" err="1" smtClean="0"/>
              <a:t>Kaddish</a:t>
            </a:r>
            <a:r>
              <a:rPr lang="en-US" sz="3200" b="1" dirty="0" smtClean="0"/>
              <a:t> </a:t>
            </a:r>
          </a:p>
          <a:p>
            <a:r>
              <a:rPr lang="en-US" sz="3200" b="1" dirty="0" smtClean="0"/>
              <a:t>(Extended Remix of the </a:t>
            </a:r>
            <a:r>
              <a:rPr lang="en-US" sz="3200" b="1" dirty="0" err="1" smtClean="0"/>
              <a:t>Rabbisʼ</a:t>
            </a:r>
            <a:r>
              <a:rPr lang="en-US" sz="3200" b="1" dirty="0" smtClean="0"/>
              <a:t> </a:t>
            </a:r>
            <a:r>
              <a:rPr lang="en-US" sz="3200" b="1" dirty="0" err="1" smtClean="0"/>
              <a:t>Kaddish</a:t>
            </a:r>
            <a:r>
              <a:rPr lang="en-US" sz="3200" b="1" dirty="0" smtClean="0"/>
              <a:t>)</a:t>
            </a:r>
          </a:p>
          <a:p>
            <a:r>
              <a:rPr lang="en-US" sz="3200" b="1" dirty="0" smtClean="0"/>
              <a:t> </a:t>
            </a:r>
            <a:endParaRPr lang="en-US" sz="3200" b="1" dirty="0"/>
          </a:p>
        </p:txBody>
      </p:sp>
    </p:spTree>
  </p:cSld>
  <p:clrMapOvr>
    <a:masterClrMapping/>
  </p:clrMapOvr>
  <p:transition spd="med">
    <p:wip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7772400" cy="5632311"/>
          </a:xfrm>
          <a:prstGeom prst="rect">
            <a:avLst/>
          </a:prstGeom>
          <a:solidFill>
            <a:srgbClr val="92D050"/>
          </a:solidFill>
        </p:spPr>
        <p:txBody>
          <a:bodyPr wrap="square">
            <a:spAutoFit/>
          </a:bodyPr>
          <a:lstStyle/>
          <a:p>
            <a:pPr algn="ctr"/>
            <a:r>
              <a:rPr lang="en-US" sz="3600" b="1" dirty="0" smtClean="0"/>
              <a:t>• </a:t>
            </a:r>
            <a:r>
              <a:rPr lang="en-US" sz="3600" b="1" dirty="0" err="1" smtClean="0"/>
              <a:t>Aleinu</a:t>
            </a:r>
            <a:r>
              <a:rPr lang="en-US" sz="3600" b="1" dirty="0" smtClean="0"/>
              <a:t> </a:t>
            </a:r>
          </a:p>
          <a:p>
            <a:pPr algn="ctr"/>
            <a:r>
              <a:rPr lang="en-US" sz="3600" b="1" dirty="0" smtClean="0"/>
              <a:t>(A core statement of monotheism and refutation of idolatry)</a:t>
            </a:r>
          </a:p>
          <a:p>
            <a:endParaRPr lang="en-US" sz="3600" b="1" dirty="0" smtClean="0"/>
          </a:p>
          <a:p>
            <a:r>
              <a:rPr lang="en-US" sz="3600" b="1" dirty="0" smtClean="0"/>
              <a:t>• </a:t>
            </a:r>
            <a:r>
              <a:rPr lang="en-US" sz="3600" b="1" dirty="0" err="1" smtClean="0"/>
              <a:t>Mournerʼs</a:t>
            </a:r>
            <a:r>
              <a:rPr lang="en-US" sz="3600" b="1" dirty="0" smtClean="0"/>
              <a:t> </a:t>
            </a:r>
            <a:r>
              <a:rPr lang="en-US" sz="3600" b="1" dirty="0" err="1" smtClean="0"/>
              <a:t>Kaddish</a:t>
            </a:r>
            <a:r>
              <a:rPr lang="en-US" sz="3600" b="1" dirty="0" smtClean="0"/>
              <a:t> (Second time)</a:t>
            </a:r>
          </a:p>
          <a:p>
            <a:endParaRPr lang="en-US" sz="3600" b="1" dirty="0" smtClean="0"/>
          </a:p>
          <a:p>
            <a:r>
              <a:rPr lang="en-US" sz="3600" b="1" dirty="0" smtClean="0"/>
              <a:t>• Song of the Day (Selected chapter of Psalms corresponding to the Psalm that was recited on the specific day within the Temple)</a:t>
            </a:r>
            <a:endParaRPr lang="en-US" sz="3600" b="1" dirty="0"/>
          </a:p>
        </p:txBody>
      </p:sp>
    </p:spTree>
  </p:cSld>
  <p:clrMapOvr>
    <a:masterClrMapping/>
  </p:clrMapOvr>
  <p:transition spd="med">
    <p:wip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The Torah service is about the Worship of the King and Savior </a:t>
            </a:r>
            <a:endParaRPr lang="en-US" b="1" dirty="0"/>
          </a:p>
        </p:txBody>
      </p:sp>
      <p:sp>
        <p:nvSpPr>
          <p:cNvPr id="3" name="Content Placeholder 2"/>
          <p:cNvSpPr>
            <a:spLocks noGrp="1"/>
          </p:cNvSpPr>
          <p:nvPr>
            <p:ph idx="1"/>
          </p:nvPr>
        </p:nvSpPr>
        <p:spPr>
          <a:xfrm>
            <a:off x="457200" y="1600200"/>
            <a:ext cx="8229600" cy="5029200"/>
          </a:xfrm>
          <a:solidFill>
            <a:srgbClr val="92D050"/>
          </a:solidFill>
        </p:spPr>
        <p:txBody>
          <a:bodyPr/>
          <a:lstStyle/>
          <a:p>
            <a:r>
              <a:rPr lang="en-US" b="1" dirty="0" smtClean="0"/>
              <a:t>The Zenith of the Service in the Synagogue is the opening of the Ark.</a:t>
            </a:r>
          </a:p>
          <a:p>
            <a:r>
              <a:rPr lang="en-US" b="1" dirty="0" smtClean="0"/>
              <a:t>Singing </a:t>
            </a:r>
            <a:r>
              <a:rPr lang="en-US" b="1" dirty="0" err="1" smtClean="0"/>
              <a:t>Ki</a:t>
            </a:r>
            <a:r>
              <a:rPr lang="en-US" b="1" dirty="0" smtClean="0"/>
              <a:t> Mi-</a:t>
            </a:r>
            <a:r>
              <a:rPr lang="en-US" b="1" dirty="0" err="1" smtClean="0"/>
              <a:t>tzion</a:t>
            </a:r>
            <a:r>
              <a:rPr lang="en-US" b="1" dirty="0" smtClean="0"/>
              <a:t> </a:t>
            </a:r>
            <a:r>
              <a:rPr lang="en-US" b="1" dirty="0" err="1" smtClean="0"/>
              <a:t>Tetse</a:t>
            </a:r>
            <a:r>
              <a:rPr lang="en-US" b="1" dirty="0" smtClean="0"/>
              <a:t> Torah which speaks about the time when the Torah shall come forth from Jerusalem.</a:t>
            </a:r>
          </a:p>
          <a:p>
            <a:r>
              <a:rPr lang="en-US" b="1" dirty="0" smtClean="0"/>
              <a:t>Presenting the Torah to the People.</a:t>
            </a:r>
          </a:p>
          <a:p>
            <a:r>
              <a:rPr lang="en-US" b="1" dirty="0" smtClean="0"/>
              <a:t>Procession of the Torah Scroll (Word of YHVH) amongst the congregation</a:t>
            </a:r>
          </a:p>
          <a:p>
            <a:endParaRPr lang="en-US" dirty="0"/>
          </a:p>
        </p:txBody>
      </p:sp>
    </p:spTree>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0"/>
            <a:ext cx="8458200" cy="5262979"/>
          </a:xfrm>
          <a:prstGeom prst="rect">
            <a:avLst/>
          </a:prstGeom>
          <a:solidFill>
            <a:srgbClr val="92D050"/>
          </a:solidFill>
        </p:spPr>
        <p:txBody>
          <a:bodyPr wrap="square">
            <a:spAutoFit/>
          </a:bodyPr>
          <a:lstStyle/>
          <a:p>
            <a:pPr algn="ctr"/>
            <a:r>
              <a:rPr lang="en-US" sz="2800" b="1" dirty="0" smtClean="0"/>
              <a:t>The Lot for Incense</a:t>
            </a:r>
          </a:p>
          <a:p>
            <a:r>
              <a:rPr lang="en-US" sz="2800" b="1" dirty="0" smtClean="0"/>
              <a:t>After this the lot was cast for burning the incense. No one might take part in it who had ministered in that office before, unless in the very rare case that all present had previously so officiated. Hence, while the other three lots held good for the evening service, that for the incense required to be repeated. He on whom this lot fell chose from among his friends his two assistants. Finally, the third was succeeded by the fourth lot, which designated those who were to lay on the altar the sacrifice and the meat-offerings, and to pour out the drink-offering. </a:t>
            </a:r>
          </a:p>
        </p:txBody>
      </p:sp>
    </p:spTree>
  </p:cSld>
  <p:clrMapOvr>
    <a:masterClrMapping/>
  </p:clrMapOvr>
  <p:transition spd="med">
    <p:wip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401762"/>
          </a:xfrm>
          <a:solidFill>
            <a:srgbClr val="92D050"/>
          </a:solidFill>
        </p:spPr>
        <p:txBody>
          <a:bodyPr>
            <a:noAutofit/>
          </a:bodyPr>
          <a:lstStyle/>
          <a:p>
            <a:r>
              <a:rPr lang="en-US" sz="5400" b="1" dirty="0" smtClean="0"/>
              <a:t>THE MOSHIACH IN THE TORAH  </a:t>
            </a:r>
            <a:endParaRPr lang="en-US" sz="5400" b="1"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algn="ctr">
              <a:buNone/>
            </a:pPr>
            <a:r>
              <a:rPr lang="en-US" b="1" dirty="0" smtClean="0"/>
              <a:t>Numbers 10:</a:t>
            </a:r>
          </a:p>
          <a:p>
            <a:pPr>
              <a:buNone/>
            </a:pPr>
            <a:r>
              <a:rPr lang="en-US" b="1" dirty="0" smtClean="0"/>
              <a:t>35  It happened, when the ark set forward, that Moshe said, </a:t>
            </a:r>
            <a:r>
              <a:rPr lang="en-US" b="1" u="sng" dirty="0" smtClean="0">
                <a:solidFill>
                  <a:srgbClr val="FF0000"/>
                </a:solidFill>
              </a:rPr>
              <a:t>Rise up, LORD, and let your enemies be scattered; and let those who hate you flee before you. </a:t>
            </a:r>
          </a:p>
          <a:p>
            <a:pPr>
              <a:buNone/>
            </a:pPr>
            <a:endParaRPr lang="en-US" b="1" dirty="0" smtClean="0"/>
          </a:p>
          <a:p>
            <a:pPr>
              <a:buNone/>
            </a:pPr>
            <a:r>
              <a:rPr lang="en-US" b="1" dirty="0" smtClean="0"/>
              <a:t>36  When it rested, he said, </a:t>
            </a:r>
            <a:r>
              <a:rPr lang="en-US" b="1" u="sng" dirty="0" smtClean="0">
                <a:solidFill>
                  <a:srgbClr val="FF0000"/>
                </a:solidFill>
              </a:rPr>
              <a:t>Return, LORD, to the ten thousands of the thousands of </a:t>
            </a:r>
            <a:r>
              <a:rPr lang="en-US" b="1" u="sng" dirty="0" err="1" smtClean="0">
                <a:solidFill>
                  <a:srgbClr val="FF0000"/>
                </a:solidFill>
              </a:rPr>
              <a:t>Yisra'el</a:t>
            </a:r>
            <a:r>
              <a:rPr lang="en-US" b="1" u="sng" dirty="0" smtClean="0">
                <a:solidFill>
                  <a:srgbClr val="FF0000"/>
                </a:solidFill>
              </a:rPr>
              <a:t>. </a:t>
            </a:r>
          </a:p>
          <a:p>
            <a:pPr algn="ctr">
              <a:buNone/>
            </a:pPr>
            <a:r>
              <a:rPr lang="es-ES" b="1" dirty="0" smtClean="0">
                <a:solidFill>
                  <a:srgbClr val="0000FF"/>
                </a:solidFill>
              </a:rPr>
              <a:t> </a:t>
            </a:r>
            <a:endParaRPr lang="es-ES" b="1" u="sng" dirty="0">
              <a:solidFill>
                <a:srgbClr val="FF0000"/>
              </a:solidFill>
            </a:endParaRPr>
          </a:p>
          <a:p>
            <a:endParaRPr lang="en-US" b="1" dirty="0"/>
          </a:p>
        </p:txBody>
      </p:sp>
    </p:spTree>
  </p:cSld>
  <p:clrMapOvr>
    <a:masterClrMapping/>
  </p:clrMapOvr>
  <p:transition spd="med">
    <p:wip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a:solidFill>
            <a:srgbClr val="92D050"/>
          </a:solidFill>
        </p:spPr>
        <p:txBody>
          <a:bodyPr>
            <a:normAutofit fontScale="90000"/>
          </a:bodyPr>
          <a:lstStyle/>
          <a:p>
            <a:r>
              <a:rPr lang="en-US" sz="8000" b="1" dirty="0" smtClean="0"/>
              <a:t/>
            </a:r>
            <a:br>
              <a:rPr lang="en-US" sz="8000" b="1" dirty="0" smtClean="0"/>
            </a:br>
            <a:r>
              <a:rPr lang="en-US" sz="8000" b="1" dirty="0" smtClean="0"/>
              <a:t/>
            </a:r>
            <a:br>
              <a:rPr lang="en-US" sz="8000" b="1" dirty="0" smtClean="0"/>
            </a:br>
            <a:r>
              <a:rPr lang="en-US" sz="8000" b="1" dirty="0" smtClean="0"/>
              <a:t>Inverted</a:t>
            </a:r>
            <a:br>
              <a:rPr lang="en-US" sz="8000" b="1" dirty="0" smtClean="0"/>
            </a:br>
            <a:r>
              <a:rPr lang="en-US" sz="8000" b="1" dirty="0" smtClean="0"/>
              <a:t>  </a:t>
            </a:r>
            <a:r>
              <a:rPr lang="en-US" sz="8000" b="1" i="1" dirty="0" smtClean="0"/>
              <a:t>Nun </a:t>
            </a:r>
            <a:r>
              <a:rPr lang="en-US" sz="8000" b="1" i="1" dirty="0" smtClean="0">
                <a:latin typeface="Power BibleCD Hebrew" pitchFamily="2" charset="0"/>
              </a:rPr>
              <a:t>n </a:t>
            </a:r>
            <a:br>
              <a:rPr lang="en-US" sz="8000" b="1" i="1" dirty="0" smtClean="0">
                <a:latin typeface="Power BibleCD Hebrew" pitchFamily="2" charset="0"/>
              </a:rPr>
            </a:br>
            <a:r>
              <a:rPr lang="en-US" sz="8000" b="1" i="1" dirty="0" smtClean="0">
                <a:latin typeface="Power BibleCD Hebrew" pitchFamily="2" charset="0"/>
              </a:rPr>
              <a:t/>
            </a:r>
            <a:br>
              <a:rPr lang="en-US" sz="8000" b="1" i="1" dirty="0" smtClean="0">
                <a:latin typeface="Power BibleCD Hebrew" pitchFamily="2" charset="0"/>
              </a:rPr>
            </a:br>
            <a:r>
              <a:rPr lang="en-US" sz="4900" b="1" dirty="0" smtClean="0">
                <a:latin typeface="Arial Black" pitchFamily="34" charset="0"/>
              </a:rPr>
              <a:t>What does it mean? </a:t>
            </a:r>
            <a:r>
              <a:rPr lang="en-US" sz="6700" b="1" dirty="0" smtClean="0"/>
              <a:t> </a:t>
            </a:r>
            <a:r>
              <a:rPr lang="en-US" sz="31900" b="1" dirty="0" smtClean="0"/>
              <a:t/>
            </a:r>
            <a:br>
              <a:rPr lang="en-US" sz="31900" b="1" dirty="0" smtClean="0"/>
            </a:br>
            <a:r>
              <a:rPr lang="en-US" sz="13900" b="1" dirty="0" smtClean="0"/>
              <a:t> </a:t>
            </a:r>
            <a:endParaRPr lang="en-US" sz="7300" dirty="0">
              <a:latin typeface="Power BibleCD Hebrew" pitchFamily="2" charset="0"/>
            </a:endParaRPr>
          </a:p>
        </p:txBody>
      </p:sp>
    </p:spTree>
  </p:cSld>
  <p:clrMapOvr>
    <a:masterClrMapping/>
  </p:clrMapOvr>
  <p:transition spd="med">
    <p:wip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Autofit/>
          </a:bodyPr>
          <a:lstStyle/>
          <a:p>
            <a:r>
              <a:rPr lang="en-US" sz="8000" b="1" i="1" dirty="0" smtClean="0"/>
              <a:t>Nun </a:t>
            </a:r>
            <a:r>
              <a:rPr lang="en-US" sz="8000" b="1" i="1" dirty="0" smtClean="0">
                <a:latin typeface="Power BibleCD Hebrew" pitchFamily="2" charset="0"/>
              </a:rPr>
              <a:t>n</a:t>
            </a:r>
            <a:endParaRPr lang="en-US" sz="8000" dirty="0"/>
          </a:p>
        </p:txBody>
      </p:sp>
      <p:sp>
        <p:nvSpPr>
          <p:cNvPr id="5" name="Content Placeholder 4"/>
          <p:cNvSpPr>
            <a:spLocks noGrp="1"/>
          </p:cNvSpPr>
          <p:nvPr>
            <p:ph idx="1"/>
          </p:nvPr>
        </p:nvSpPr>
        <p:spPr>
          <a:xfrm>
            <a:off x="381000" y="1143000"/>
            <a:ext cx="8534400" cy="5410200"/>
          </a:xfrm>
          <a:solidFill>
            <a:srgbClr val="92D050"/>
          </a:solidFill>
        </p:spPr>
        <p:txBody>
          <a:bodyPr>
            <a:normAutofit fontScale="92500"/>
          </a:bodyPr>
          <a:lstStyle/>
          <a:p>
            <a:pPr>
              <a:buNone/>
            </a:pPr>
            <a:r>
              <a:rPr lang="en-US" b="1" dirty="0" smtClean="0"/>
              <a:t>1. Numerical value of 50</a:t>
            </a:r>
          </a:p>
          <a:p>
            <a:pPr>
              <a:buNone/>
            </a:pPr>
            <a:r>
              <a:rPr lang="en-US" b="1" dirty="0" smtClean="0"/>
              <a:t>2. Nun in </a:t>
            </a:r>
            <a:r>
              <a:rPr lang="en-US" b="1" dirty="0" err="1" smtClean="0"/>
              <a:t>Paleo</a:t>
            </a:r>
            <a:r>
              <a:rPr lang="en-US" b="1" dirty="0" smtClean="0"/>
              <a:t> </a:t>
            </a:r>
            <a:r>
              <a:rPr lang="en-US" b="1" dirty="0" err="1" smtClean="0"/>
              <a:t>hebrew</a:t>
            </a:r>
            <a:r>
              <a:rPr lang="en-US" b="1" dirty="0" smtClean="0"/>
              <a:t> is like a seed   </a:t>
            </a:r>
          </a:p>
          <a:p>
            <a:pPr>
              <a:buNone/>
            </a:pPr>
            <a:r>
              <a:rPr lang="en-US" b="1" dirty="0" smtClean="0"/>
              <a:t>3. In Aramaic NUN </a:t>
            </a:r>
            <a:r>
              <a:rPr lang="en-US" b="1" dirty="0" err="1" smtClean="0"/>
              <a:t>tipyfied</a:t>
            </a:r>
            <a:r>
              <a:rPr lang="en-US" b="1" dirty="0" smtClean="0"/>
              <a:t> a Fish</a:t>
            </a:r>
          </a:p>
          <a:p>
            <a:pPr>
              <a:buNone/>
            </a:pPr>
            <a:r>
              <a:rPr lang="en-US" b="1" dirty="0" smtClean="0"/>
              <a:t>4. </a:t>
            </a:r>
            <a:r>
              <a:rPr lang="en-US" b="1" dirty="0" err="1" smtClean="0"/>
              <a:t>Yahoshua</a:t>
            </a:r>
            <a:r>
              <a:rPr lang="en-US" b="1" dirty="0" smtClean="0"/>
              <a:t> Ben Nun = Salvation of YHVH Son of Life </a:t>
            </a:r>
            <a:endParaRPr lang="en-US" b="1" dirty="0"/>
          </a:p>
          <a:p>
            <a:pPr>
              <a:buNone/>
            </a:pPr>
            <a:r>
              <a:rPr lang="en-US" b="1" dirty="0" smtClean="0"/>
              <a:t>5. </a:t>
            </a:r>
            <a:r>
              <a:rPr lang="en-US" b="1" dirty="0" err="1" smtClean="0"/>
              <a:t>Apears</a:t>
            </a:r>
            <a:r>
              <a:rPr lang="en-US" b="1" dirty="0" smtClean="0"/>
              <a:t> in the </a:t>
            </a:r>
            <a:r>
              <a:rPr lang="en-US" b="1" dirty="0" err="1" smtClean="0"/>
              <a:t>Masoretic</a:t>
            </a:r>
            <a:r>
              <a:rPr lang="en-US" b="1" dirty="0" smtClean="0"/>
              <a:t> text 9 times  </a:t>
            </a:r>
          </a:p>
          <a:p>
            <a:pPr>
              <a:buNone/>
            </a:pPr>
            <a:r>
              <a:rPr lang="en-US" b="1" dirty="0" smtClean="0"/>
              <a:t>6. Twice in Numbers, 10:35-36 </a:t>
            </a:r>
          </a:p>
          <a:p>
            <a:pPr>
              <a:buNone/>
            </a:pPr>
            <a:r>
              <a:rPr lang="en-US" b="1" dirty="0" smtClean="0"/>
              <a:t>7. 7 times in Psalms 107  </a:t>
            </a:r>
          </a:p>
          <a:p>
            <a:pPr>
              <a:buNone/>
            </a:pPr>
            <a:r>
              <a:rPr lang="en-US" b="1" dirty="0" smtClean="0"/>
              <a:t>8. Nun is the 14</a:t>
            </a:r>
            <a:r>
              <a:rPr lang="en-US" b="1" baseline="30000" dirty="0" smtClean="0"/>
              <a:t>th</a:t>
            </a:r>
            <a:r>
              <a:rPr lang="en-US" b="1" dirty="0" smtClean="0"/>
              <a:t> letter in the Hebrew alphabet and 14 is the numerical value of the name David  </a:t>
            </a:r>
          </a:p>
          <a:p>
            <a:endParaRPr lang="en-US" b="1" dirty="0" smtClean="0"/>
          </a:p>
        </p:txBody>
      </p:sp>
    </p:spTree>
  </p:cSld>
  <p:clrMapOvr>
    <a:masterClrMapping/>
  </p:clrMapOvr>
  <p:transition spd="med">
    <p:wip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Jonathan Ben </a:t>
            </a:r>
            <a:r>
              <a:rPr lang="en-US" b="1" dirty="0" err="1" smtClean="0">
                <a:solidFill>
                  <a:srgbClr val="0000FF"/>
                </a:solidFill>
              </a:rPr>
              <a:t>Uzziel</a:t>
            </a:r>
            <a:r>
              <a:rPr lang="en-US" b="1" dirty="0" smtClean="0">
                <a:solidFill>
                  <a:srgbClr val="0000FF"/>
                </a:solidFill>
              </a:rPr>
              <a:t> </a:t>
            </a:r>
            <a:r>
              <a:rPr lang="en-US" b="1" dirty="0" err="1" smtClean="0">
                <a:solidFill>
                  <a:srgbClr val="0000FF"/>
                </a:solidFill>
              </a:rPr>
              <a:t>Targum</a:t>
            </a:r>
            <a:r>
              <a:rPr lang="en-US" b="1" dirty="0" smtClean="0">
                <a:solidFill>
                  <a:srgbClr val="0000FF"/>
                </a:solidFill>
              </a:rPr>
              <a:t> dice:</a:t>
            </a:r>
            <a:endParaRPr lang="en-US" b="1" dirty="0">
              <a:solidFill>
                <a:srgbClr val="0000FF"/>
              </a:solidFill>
            </a:endParaRPr>
          </a:p>
        </p:txBody>
      </p:sp>
      <p:sp>
        <p:nvSpPr>
          <p:cNvPr id="3" name="Content Placeholder 2"/>
          <p:cNvSpPr>
            <a:spLocks noGrp="1"/>
          </p:cNvSpPr>
          <p:nvPr>
            <p:ph idx="1"/>
          </p:nvPr>
        </p:nvSpPr>
        <p:spPr>
          <a:xfrm>
            <a:off x="457200" y="1600200"/>
            <a:ext cx="8229600" cy="5105400"/>
          </a:xfrm>
          <a:solidFill>
            <a:srgbClr val="92D050"/>
          </a:solidFill>
        </p:spPr>
        <p:txBody>
          <a:bodyPr>
            <a:normAutofit lnSpcReduction="10000"/>
          </a:bodyPr>
          <a:lstStyle/>
          <a:p>
            <a:pPr algn="ctr">
              <a:buNone/>
            </a:pPr>
            <a:r>
              <a:rPr lang="en-US" sz="3600" b="1" dirty="0" smtClean="0"/>
              <a:t>Numbers 10:</a:t>
            </a:r>
          </a:p>
          <a:p>
            <a:pPr>
              <a:buNone/>
            </a:pPr>
            <a:r>
              <a:rPr lang="en-US" sz="3600" b="1" dirty="0" smtClean="0"/>
              <a:t>35  It happened, when the ark set forward, that Moshe said, </a:t>
            </a:r>
            <a:r>
              <a:rPr lang="en-US" sz="3600" b="1" dirty="0" smtClean="0">
                <a:solidFill>
                  <a:srgbClr val="FF0000"/>
                </a:solidFill>
              </a:rPr>
              <a:t>Rise up, O </a:t>
            </a:r>
            <a:r>
              <a:rPr lang="en-US" sz="3600" b="1" dirty="0" err="1" smtClean="0">
                <a:solidFill>
                  <a:srgbClr val="FF0000"/>
                </a:solidFill>
              </a:rPr>
              <a:t>Memra</a:t>
            </a:r>
            <a:r>
              <a:rPr lang="en-US" sz="3600" b="1" dirty="0" smtClean="0">
                <a:solidFill>
                  <a:srgbClr val="FF0000"/>
                </a:solidFill>
              </a:rPr>
              <a:t> of YHVH, </a:t>
            </a:r>
            <a:r>
              <a:rPr lang="en-US" sz="3600" b="1" dirty="0" smtClean="0"/>
              <a:t>and let your enemies be scattered; and let those who hate you flee before you. </a:t>
            </a:r>
          </a:p>
          <a:p>
            <a:pPr>
              <a:buNone/>
            </a:pPr>
            <a:r>
              <a:rPr lang="en-US" sz="3600" b="1" dirty="0" smtClean="0"/>
              <a:t>36  When it rested, he said, </a:t>
            </a:r>
            <a:r>
              <a:rPr lang="en-US" sz="3600" b="1" u="sng" dirty="0" smtClean="0">
                <a:solidFill>
                  <a:srgbClr val="FF0000"/>
                </a:solidFill>
              </a:rPr>
              <a:t>Return, </a:t>
            </a:r>
            <a:r>
              <a:rPr lang="en-US" sz="3600" b="1" u="sng" dirty="0" err="1" smtClean="0">
                <a:solidFill>
                  <a:srgbClr val="FF0000"/>
                </a:solidFill>
              </a:rPr>
              <a:t>Memra</a:t>
            </a:r>
            <a:r>
              <a:rPr lang="en-US" sz="3600" b="1" u="sng" dirty="0" smtClean="0">
                <a:solidFill>
                  <a:srgbClr val="FF0000"/>
                </a:solidFill>
              </a:rPr>
              <a:t> of YHVH</a:t>
            </a:r>
            <a:r>
              <a:rPr lang="en-US" sz="3600" b="1" dirty="0" smtClean="0"/>
              <a:t>, to the ten thousands of the thousands of </a:t>
            </a:r>
            <a:r>
              <a:rPr lang="en-US" sz="3600" b="1" dirty="0" err="1" smtClean="0"/>
              <a:t>Yisra'el</a:t>
            </a:r>
            <a:r>
              <a:rPr lang="en-US" sz="3600" b="1" dirty="0" smtClean="0"/>
              <a:t>. </a:t>
            </a:r>
          </a:p>
          <a:p>
            <a:pPr algn="ctr">
              <a:buNone/>
            </a:pPr>
            <a:endParaRPr lang="es-ES" sz="3600" b="1" u="sng" dirty="0" smtClean="0">
              <a:solidFill>
                <a:srgbClr val="FF0000"/>
              </a:solidFill>
            </a:endParaRPr>
          </a:p>
          <a:p>
            <a:endParaRPr lang="en-US" dirty="0"/>
          </a:p>
        </p:txBody>
      </p:sp>
    </p:spTree>
  </p:cSld>
  <p:clrMapOvr>
    <a:masterClrMapping/>
  </p:clrMapOvr>
  <p:transition spd="med">
    <p:wip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The Torah service is about the Worship of the King and Savior </a:t>
            </a:r>
            <a:endParaRPr lang="en-US" b="1" dirty="0"/>
          </a:p>
        </p:txBody>
      </p:sp>
      <p:sp>
        <p:nvSpPr>
          <p:cNvPr id="3" name="Content Placeholder 2"/>
          <p:cNvSpPr>
            <a:spLocks noGrp="1"/>
          </p:cNvSpPr>
          <p:nvPr>
            <p:ph idx="1"/>
          </p:nvPr>
        </p:nvSpPr>
        <p:spPr>
          <a:xfrm>
            <a:off x="457200" y="1600200"/>
            <a:ext cx="8229600" cy="5029200"/>
          </a:xfrm>
          <a:solidFill>
            <a:srgbClr val="92D050"/>
          </a:solidFill>
        </p:spPr>
        <p:txBody>
          <a:bodyPr/>
          <a:lstStyle/>
          <a:p>
            <a:r>
              <a:rPr lang="en-US" b="1" dirty="0" smtClean="0"/>
              <a:t>The Zenith of the Service in the Synagogue is the opening of the Ark.</a:t>
            </a:r>
          </a:p>
          <a:p>
            <a:r>
              <a:rPr lang="en-US" b="1" dirty="0" smtClean="0"/>
              <a:t>Singing </a:t>
            </a:r>
            <a:r>
              <a:rPr lang="en-US" b="1" dirty="0" err="1" smtClean="0"/>
              <a:t>Ki</a:t>
            </a:r>
            <a:r>
              <a:rPr lang="en-US" b="1" dirty="0" smtClean="0"/>
              <a:t> </a:t>
            </a:r>
            <a:r>
              <a:rPr lang="en-US" b="1" dirty="0" err="1" smtClean="0"/>
              <a:t>Mitzion</a:t>
            </a:r>
            <a:r>
              <a:rPr lang="en-US" b="1" dirty="0" smtClean="0"/>
              <a:t> </a:t>
            </a:r>
            <a:r>
              <a:rPr lang="en-US" b="1" dirty="0" err="1" smtClean="0"/>
              <a:t>Tetse</a:t>
            </a:r>
            <a:r>
              <a:rPr lang="en-US" b="1" dirty="0" smtClean="0"/>
              <a:t> Torah which speaks about the time when the Torah shall come forth from Jerusalem.</a:t>
            </a:r>
          </a:p>
          <a:p>
            <a:r>
              <a:rPr lang="en-US" b="1" dirty="0" smtClean="0"/>
              <a:t>Presenting the Torah to the People.</a:t>
            </a:r>
          </a:p>
          <a:p>
            <a:r>
              <a:rPr lang="en-US" b="1" dirty="0" smtClean="0"/>
              <a:t>Procession of the Torah Scroll (Word of YHVH) amongst the congregation</a:t>
            </a:r>
          </a:p>
          <a:p>
            <a:endParaRPr lang="en-US" dirty="0"/>
          </a:p>
        </p:txBody>
      </p:sp>
    </p:spTree>
  </p:cSld>
  <p:clrMapOvr>
    <a:masterClrMapping/>
  </p:clrMapOvr>
  <p:transition spd="med">
    <p:wip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077200" cy="5562600"/>
          </a:xfrm>
          <a:solidFill>
            <a:srgbClr val="FFFF00"/>
          </a:solidFill>
        </p:spPr>
        <p:txBody>
          <a:bodyPr>
            <a:noAutofit/>
          </a:bodyPr>
          <a:lstStyle/>
          <a:p>
            <a:r>
              <a:rPr lang="he-IL" sz="23900" dirty="0" smtClean="0"/>
              <a:t>קטרת</a:t>
            </a:r>
            <a:endParaRPr lang="en-US" sz="23900" dirty="0"/>
          </a:p>
        </p:txBody>
      </p:sp>
    </p:spTree>
  </p:cSld>
  <p:clrMapOvr>
    <a:masterClrMapping/>
  </p:clrMapOvr>
  <p:transition spd="med">
    <p:wip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3539430"/>
          </a:xfrm>
          <a:prstGeom prst="rect">
            <a:avLst/>
          </a:prstGeom>
          <a:solidFill>
            <a:srgbClr val="FFFF00"/>
          </a:solidFill>
        </p:spPr>
        <p:txBody>
          <a:bodyPr wrap="square">
            <a:spAutoFit/>
          </a:bodyPr>
          <a:lstStyle/>
          <a:p>
            <a:r>
              <a:rPr lang="en-US" sz="2800" b="1" dirty="0" smtClean="0"/>
              <a:t>The </a:t>
            </a:r>
            <a:r>
              <a:rPr lang="en-US" sz="2800" b="1" dirty="0" err="1" smtClean="0"/>
              <a:t>Ketoret</a:t>
            </a:r>
            <a:r>
              <a:rPr lang="en-US" sz="2800" b="1" dirty="0" smtClean="0"/>
              <a:t>, offered up twice a day, symbolized </a:t>
            </a:r>
            <a:r>
              <a:rPr lang="en-US" sz="2800" b="1" u="sng" dirty="0" smtClean="0">
                <a:hlinkClick r:id="rId2" action="ppaction://hlinkfile"/>
              </a:rPr>
              <a:t>Israel's</a:t>
            </a:r>
            <a:r>
              <a:rPr lang="en-US" sz="2800" b="1" dirty="0" smtClean="0"/>
              <a:t> desire to serve </a:t>
            </a:r>
            <a:r>
              <a:rPr lang="en-US" sz="2800" b="1" dirty="0" err="1" smtClean="0"/>
              <a:t>HaShem</a:t>
            </a:r>
            <a:r>
              <a:rPr lang="en-US" sz="2800" b="1" dirty="0" smtClean="0"/>
              <a:t> in a pleasing way. This offering was brought twice daily, once as part of the </a:t>
            </a:r>
            <a:r>
              <a:rPr lang="en-US" sz="2800" b="1" dirty="0" err="1" smtClean="0"/>
              <a:t>Shacharit</a:t>
            </a:r>
            <a:r>
              <a:rPr lang="en-US" sz="2800" b="1" dirty="0" smtClean="0"/>
              <a:t> (morning) service and once as part of the </a:t>
            </a:r>
            <a:r>
              <a:rPr lang="en-US" sz="2800" b="1" dirty="0" err="1" smtClean="0"/>
              <a:t>Mincha</a:t>
            </a:r>
            <a:r>
              <a:rPr lang="en-US" sz="2800" b="1" dirty="0" smtClean="0"/>
              <a:t> / </a:t>
            </a:r>
            <a:r>
              <a:rPr lang="en-US" sz="2800" b="1" dirty="0" err="1" smtClean="0"/>
              <a:t>Musaf</a:t>
            </a:r>
            <a:r>
              <a:rPr lang="en-US" sz="2800" b="1" dirty="0" smtClean="0"/>
              <a:t> (afternoon) service. This happened </a:t>
            </a:r>
            <a:r>
              <a:rPr lang="en-US" sz="2800" b="1" u="sng" dirty="0" smtClean="0">
                <a:hlinkClick r:id="rId3" action="ppaction://hlinkfile"/>
              </a:rPr>
              <a:t>seven</a:t>
            </a:r>
            <a:r>
              <a:rPr lang="en-US" sz="2800" b="1" dirty="0" smtClean="0"/>
              <a:t> days a week, every day of the year, including </a:t>
            </a:r>
            <a:r>
              <a:rPr lang="en-US" sz="2800" b="1" u="sng" dirty="0" smtClean="0">
                <a:hlinkClick r:id="rId4" action="ppaction://hlinkfile"/>
              </a:rPr>
              <a:t>Shabbat</a:t>
            </a:r>
            <a:r>
              <a:rPr lang="en-US" sz="2800" b="1" dirty="0" smtClean="0"/>
              <a:t> and </a:t>
            </a:r>
            <a:r>
              <a:rPr lang="en-US" sz="2800" b="1" u="sng" dirty="0" smtClean="0">
                <a:hlinkClick r:id="rId5" action="ppaction://hlinkfile"/>
              </a:rPr>
              <a:t>Yom </a:t>
            </a:r>
            <a:r>
              <a:rPr lang="en-US" sz="2800" b="1" u="sng" dirty="0" err="1" smtClean="0">
                <a:hlinkClick r:id="rId5" action="ppaction://hlinkfile"/>
              </a:rPr>
              <a:t>HaKippurim</a:t>
            </a:r>
            <a:r>
              <a:rPr lang="en-US" sz="2800" b="1" dirty="0" smtClean="0"/>
              <a:t>. </a:t>
            </a:r>
            <a:r>
              <a:rPr lang="en-US" sz="2800" b="1" u="sng" dirty="0" smtClean="0">
                <a:hlinkClick r:id="rId6" action="ppaction://hlinkfile"/>
              </a:rPr>
              <a:t>Five</a:t>
            </a:r>
            <a:r>
              <a:rPr lang="en-US" sz="2800" b="1" dirty="0" smtClean="0"/>
              <a:t> pounds of</a:t>
            </a:r>
            <a:r>
              <a:rPr lang="en-US" sz="2800" b="1" i="1" dirty="0" smtClean="0"/>
              <a:t> </a:t>
            </a:r>
            <a:r>
              <a:rPr lang="en-US" sz="2800" b="1" dirty="0" err="1" smtClean="0"/>
              <a:t>ketoret</a:t>
            </a:r>
            <a:r>
              <a:rPr lang="en-US" sz="2800" b="1" dirty="0" smtClean="0"/>
              <a:t> was burnt daily, half in the morning and half in the afternoon.</a:t>
            </a:r>
            <a:endParaRPr lang="en-US" sz="2800" b="1" dirty="0"/>
          </a:p>
        </p:txBody>
      </p:sp>
      <p:sp>
        <p:nvSpPr>
          <p:cNvPr id="1025" name="Rectangle 1"/>
          <p:cNvSpPr>
            <a:spLocks noChangeArrowheads="1"/>
          </p:cNvSpPr>
          <p:nvPr/>
        </p:nvSpPr>
        <p:spPr bwMode="auto">
          <a:xfrm>
            <a:off x="533400" y="4343400"/>
            <a:ext cx="8153400" cy="230832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Shemot</a:t>
            </a:r>
            <a:r>
              <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(Exodus) 30:7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Aaron shall burn thereon sweet incense every morning: when he </a:t>
            </a:r>
            <a:r>
              <a:rPr kumimoji="0" lang="en-US" sz="2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dresseth</a:t>
            </a:r>
            <a:r>
              <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lamps, he shall burn incense upon it. 8 And when Aaron </a:t>
            </a:r>
            <a:r>
              <a:rPr kumimoji="0" lang="en-US" sz="2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lighteth</a:t>
            </a:r>
            <a:r>
              <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lamps at even, he shall burn incense upon it, a perpetual incense before </a:t>
            </a:r>
            <a:r>
              <a:rPr kumimoji="0" lang="en-US" sz="2400" b="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HaShem</a:t>
            </a:r>
            <a:r>
              <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throughout your </a:t>
            </a:r>
            <a:r>
              <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generations</a:t>
            </a:r>
            <a:r>
              <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600" b="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keturat_servi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304800"/>
            <a:ext cx="8839200" cy="650947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cs typeface="Arial" charset="0"/>
              </a:rPr>
              <a:t>K</a:t>
            </a:r>
            <a:r>
              <a:rPr kumimoji="0" lang="en-US" sz="2400" b="1" i="0" u="none" strike="noStrike" cap="none" normalizeH="0" baseline="0" dirty="0" err="1" smtClean="0" bmk="">
                <a:ln>
                  <a:noFill/>
                </a:ln>
                <a:solidFill>
                  <a:schemeClr val="tx1"/>
                </a:solidFill>
                <a:effectLst/>
                <a:latin typeface="Arial" charset="0"/>
                <a:cs typeface="Arial" charset="0"/>
              </a:rPr>
              <a:t>etoret</a:t>
            </a:r>
            <a:r>
              <a:rPr kumimoji="0" lang="en-US" sz="2400" b="1" i="0" u="none" strike="noStrike" cap="none" normalizeH="0" baseline="0" dirty="0" smtClean="0" bmk="">
                <a:ln>
                  <a:noFill/>
                </a:ln>
                <a:solidFill>
                  <a:schemeClr val="tx1"/>
                </a:solidFill>
                <a:effectLst/>
                <a:latin typeface="Arial" charset="0"/>
                <a:cs typeface="Arial" charset="0"/>
              </a:rPr>
              <a:t> Symbolizes Prayer</a:t>
            </a:r>
            <a:endParaRPr kumimoji="0" lang="en-US"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err="1" smtClean="0">
                <a:ln>
                  <a:noFill/>
                </a:ln>
                <a:solidFill>
                  <a:schemeClr val="tx1"/>
                </a:solidFill>
                <a:effectLst/>
                <a:latin typeface="Arial" charset="0"/>
                <a:cs typeface="Arial" charset="0"/>
              </a:rPr>
              <a:t>Berachoth</a:t>
            </a:r>
            <a:r>
              <a:rPr kumimoji="0" lang="en-US" sz="2400" u="none" strike="noStrike" cap="none" normalizeH="0" baseline="0" dirty="0" smtClean="0">
                <a:ln>
                  <a:noFill/>
                </a:ln>
                <a:solidFill>
                  <a:schemeClr val="tx1"/>
                </a:solidFill>
                <a:effectLst/>
                <a:latin typeface="Arial" charset="0"/>
                <a:cs typeface="Arial" charset="0"/>
              </a:rPr>
              <a:t> 6b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latin typeface="Arial" charset="0"/>
                <a:cs typeface="Arial" charset="0"/>
              </a:rPr>
              <a:t>R. </a:t>
            </a:r>
            <a:r>
              <a:rPr kumimoji="0" lang="en-US" sz="2400" u="none" strike="noStrike" cap="none" normalizeH="0" baseline="0" dirty="0" err="1" smtClean="0">
                <a:ln>
                  <a:noFill/>
                </a:ln>
                <a:solidFill>
                  <a:schemeClr val="tx1"/>
                </a:solidFill>
                <a:effectLst/>
                <a:latin typeface="Arial" charset="0"/>
                <a:cs typeface="Arial" charset="0"/>
              </a:rPr>
              <a:t>Helbo</a:t>
            </a:r>
            <a:r>
              <a:rPr kumimoji="0" lang="en-US" sz="2400" u="none" strike="noStrike" cap="none" normalizeH="0" baseline="0" dirty="0" smtClean="0">
                <a:ln>
                  <a:noFill/>
                </a:ln>
                <a:solidFill>
                  <a:schemeClr val="tx1"/>
                </a:solidFill>
                <a:effectLst/>
                <a:latin typeface="Arial" charset="0"/>
                <a:cs typeface="Arial" charset="0"/>
              </a:rPr>
              <a:t> further said in the name of R. </a:t>
            </a:r>
            <a:r>
              <a:rPr kumimoji="0" lang="en-US" sz="2400" u="none" strike="noStrike" cap="none" normalizeH="0" baseline="0" dirty="0" err="1" smtClean="0">
                <a:ln>
                  <a:noFill/>
                </a:ln>
                <a:solidFill>
                  <a:schemeClr val="tx1"/>
                </a:solidFill>
                <a:effectLst/>
                <a:latin typeface="Arial" charset="0"/>
                <a:cs typeface="Arial" charset="0"/>
              </a:rPr>
              <a:t>Huna</a:t>
            </a:r>
            <a:r>
              <a:rPr kumimoji="0" lang="en-US" sz="2400" u="none" strike="noStrike" cap="none" normalizeH="0" baseline="0" dirty="0" smtClean="0">
                <a:ln>
                  <a:noFill/>
                </a:ln>
                <a:solidFill>
                  <a:schemeClr val="tx1"/>
                </a:solidFill>
                <a:effectLst/>
                <a:latin typeface="Arial" charset="0"/>
                <a:cs typeface="Arial" charset="0"/>
              </a:rPr>
              <a:t>: A man should always take special care about the afternoon-</a:t>
            </a:r>
            <a:r>
              <a:rPr kumimoji="0" lang="en-US" sz="2400" u="none" strike="noStrike" cap="none" normalizeH="0" baseline="0" dirty="0" smtClean="0">
                <a:ln>
                  <a:noFill/>
                </a:ln>
                <a:solidFill>
                  <a:schemeClr val="tx1"/>
                </a:solidFill>
                <a:effectLst/>
                <a:latin typeface="Arial" charset="0"/>
                <a:cs typeface="Arial" charset="0"/>
                <a:hlinkClick r:id="rId2"/>
              </a:rPr>
              <a:t>prayer</a:t>
            </a:r>
            <a:r>
              <a:rPr kumimoji="0" lang="en-US" sz="2400" u="none" strike="noStrike" cap="none" normalizeH="0" baseline="0" dirty="0" smtClean="0">
                <a:ln>
                  <a:noFill/>
                </a:ln>
                <a:solidFill>
                  <a:schemeClr val="tx1"/>
                </a:solidFill>
                <a:effectLst/>
                <a:latin typeface="Arial" charset="0"/>
                <a:cs typeface="Arial" charset="0"/>
              </a:rPr>
              <a:t>. For even Elijah was </a:t>
            </a:r>
            <a:r>
              <a:rPr kumimoji="0" lang="en-US" sz="2400" u="none" strike="noStrike" cap="none" normalizeH="0" baseline="0" dirty="0" err="1" smtClean="0">
                <a:ln>
                  <a:noFill/>
                </a:ln>
                <a:solidFill>
                  <a:schemeClr val="tx1"/>
                </a:solidFill>
                <a:effectLst/>
                <a:latin typeface="Arial" charset="0"/>
                <a:cs typeface="Arial" charset="0"/>
              </a:rPr>
              <a:t>favourably</a:t>
            </a:r>
            <a:r>
              <a:rPr kumimoji="0" lang="en-US" sz="2400" u="none" strike="noStrike" cap="none" normalizeH="0" baseline="0" dirty="0" smtClean="0">
                <a:ln>
                  <a:noFill/>
                </a:ln>
                <a:solidFill>
                  <a:schemeClr val="tx1"/>
                </a:solidFill>
                <a:effectLst/>
                <a:latin typeface="Arial" charset="0"/>
                <a:cs typeface="Arial" charset="0"/>
              </a:rPr>
              <a:t> heard only while offering his afternoon-prayer. For it is said: And it came to pass at the time of the offering of the evening offering, that Elijah the prophet came near and said . . . Hear me, O YHVH, hear me. ‘Hear me’, that the </a:t>
            </a:r>
            <a:r>
              <a:rPr kumimoji="0" lang="en-US" sz="2400" u="none" strike="noStrike" cap="none" normalizeH="0" baseline="0" dirty="0" smtClean="0">
                <a:ln>
                  <a:noFill/>
                </a:ln>
                <a:solidFill>
                  <a:schemeClr val="tx1"/>
                </a:solidFill>
                <a:effectLst/>
                <a:latin typeface="Arial" charset="0"/>
                <a:cs typeface="Arial" charset="0"/>
                <a:hlinkClick r:id="rId3"/>
              </a:rPr>
              <a:t>fire</a:t>
            </a:r>
            <a:r>
              <a:rPr kumimoji="0" lang="en-US" sz="2400" u="none" strike="noStrike" cap="none" normalizeH="0" baseline="0" dirty="0" smtClean="0">
                <a:ln>
                  <a:noFill/>
                </a:ln>
                <a:solidFill>
                  <a:schemeClr val="tx1"/>
                </a:solidFill>
                <a:effectLst/>
                <a:latin typeface="Arial" charset="0"/>
                <a:cs typeface="Arial" charset="0"/>
              </a:rPr>
              <a:t> may descend from </a:t>
            </a:r>
            <a:r>
              <a:rPr kumimoji="0" lang="en-US" sz="2400" u="none" strike="noStrike" cap="none" normalizeH="0" baseline="0" dirty="0" smtClean="0">
                <a:ln>
                  <a:noFill/>
                </a:ln>
                <a:solidFill>
                  <a:schemeClr val="tx1"/>
                </a:solidFill>
                <a:effectLst/>
                <a:latin typeface="Arial" charset="0"/>
                <a:cs typeface="Arial" charset="0"/>
                <a:hlinkClick r:id="rId4"/>
              </a:rPr>
              <a:t>heaven</a:t>
            </a:r>
            <a:r>
              <a:rPr kumimoji="0" lang="en-US" sz="2400" u="none" strike="noStrike" cap="none" normalizeH="0" baseline="0" dirty="0" smtClean="0">
                <a:ln>
                  <a:noFill/>
                </a:ln>
                <a:solidFill>
                  <a:schemeClr val="tx1"/>
                </a:solidFill>
                <a:effectLst/>
                <a:latin typeface="Arial" charset="0"/>
                <a:cs typeface="Arial" charset="0"/>
              </a:rPr>
              <a:t>, and ‘hear me’, that they may not say it is the work of sorcery. R. </a:t>
            </a:r>
            <a:r>
              <a:rPr kumimoji="0" lang="en-US" sz="2400" u="none" strike="noStrike" cap="none" normalizeH="0" baseline="0" dirty="0" err="1" smtClean="0">
                <a:ln>
                  <a:noFill/>
                </a:ln>
                <a:solidFill>
                  <a:schemeClr val="tx1"/>
                </a:solidFill>
                <a:effectLst/>
                <a:latin typeface="Arial" charset="0"/>
                <a:cs typeface="Arial" charset="0"/>
              </a:rPr>
              <a:t>Johanan</a:t>
            </a:r>
            <a:r>
              <a:rPr kumimoji="0" lang="en-US" sz="2400" u="none" strike="noStrike" cap="none" normalizeH="0" baseline="0" dirty="0" smtClean="0">
                <a:ln>
                  <a:noFill/>
                </a:ln>
                <a:solidFill>
                  <a:schemeClr val="tx1"/>
                </a:solidFill>
                <a:effectLst/>
                <a:latin typeface="Arial" charset="0"/>
                <a:cs typeface="Arial" charset="0"/>
              </a:rPr>
              <a:t> says: [Special care should be taken] also about the evening-prayer. For it is said: </a:t>
            </a:r>
            <a:r>
              <a:rPr kumimoji="0" lang="en-US" sz="2400" u="none" strike="noStrike" cap="none" normalizeH="0" baseline="0" dirty="0" smtClean="0">
                <a:ln>
                  <a:noFill/>
                </a:ln>
                <a:solidFill>
                  <a:srgbClr val="C00000"/>
                </a:solidFill>
                <a:effectLst/>
                <a:latin typeface="Arial" charset="0"/>
                <a:cs typeface="Arial" charset="0"/>
              </a:rPr>
              <a:t>Let my prayer be set forth as incense before Thee</a:t>
            </a:r>
            <a:r>
              <a:rPr kumimoji="0" lang="en-US" sz="2400" u="none" strike="noStrike" cap="none" normalizeH="0" baseline="0" dirty="0" smtClean="0">
                <a:ln>
                  <a:noFill/>
                </a:ln>
                <a:solidFill>
                  <a:schemeClr val="tx1"/>
                </a:solidFill>
                <a:effectLst/>
                <a:latin typeface="Arial" charset="0"/>
                <a:cs typeface="Arial" charset="0"/>
              </a:rPr>
              <a:t>, the lifting up of my hands as the evening sacrifice. R. </a:t>
            </a:r>
            <a:r>
              <a:rPr kumimoji="0" lang="en-US" sz="2400" u="none" strike="noStrike" cap="none" normalizeH="0" baseline="0" dirty="0" err="1" smtClean="0">
                <a:ln>
                  <a:noFill/>
                </a:ln>
                <a:solidFill>
                  <a:schemeClr val="tx1"/>
                </a:solidFill>
                <a:effectLst/>
                <a:latin typeface="Arial" charset="0"/>
                <a:cs typeface="Arial" charset="0"/>
              </a:rPr>
              <a:t>Nahman</a:t>
            </a:r>
            <a:r>
              <a:rPr kumimoji="0" lang="en-US" sz="2400" u="none" strike="noStrike" cap="none" normalizeH="0" baseline="0" dirty="0" smtClean="0">
                <a:ln>
                  <a:noFill/>
                </a:ln>
                <a:solidFill>
                  <a:schemeClr val="tx1"/>
                </a:solidFill>
                <a:effectLst/>
                <a:latin typeface="Arial" charset="0"/>
                <a:cs typeface="Arial" charset="0"/>
              </a:rPr>
              <a:t> b. Isaac says: [Special care should be taken] also about the </a:t>
            </a:r>
            <a:r>
              <a:rPr kumimoji="0" lang="en-US" sz="2400" u="none" strike="noStrike" cap="none" normalizeH="0" baseline="0" dirty="0" err="1" smtClean="0">
                <a:ln>
                  <a:noFill/>
                </a:ln>
                <a:solidFill>
                  <a:schemeClr val="tx1"/>
                </a:solidFill>
                <a:effectLst/>
                <a:latin typeface="Arial" charset="0"/>
                <a:cs typeface="Arial" charset="0"/>
              </a:rPr>
              <a:t>morning.prayer</a:t>
            </a:r>
            <a:r>
              <a:rPr kumimoji="0" lang="en-US" sz="2400" u="none" strike="noStrike" cap="none" normalizeH="0" baseline="0" dirty="0" smtClean="0">
                <a:ln>
                  <a:noFill/>
                </a:ln>
                <a:solidFill>
                  <a:schemeClr val="tx1"/>
                </a:solidFill>
                <a:effectLst/>
                <a:latin typeface="Arial" charset="0"/>
                <a:cs typeface="Arial" charset="0"/>
              </a:rPr>
              <a:t>. For it is said: O YHVH, in the morning </a:t>
            </a:r>
            <a:r>
              <a:rPr kumimoji="0" lang="en-US" sz="2400" u="none" strike="noStrike" cap="none" normalizeH="0" baseline="0" dirty="0" err="1" smtClean="0">
                <a:ln>
                  <a:noFill/>
                </a:ln>
                <a:solidFill>
                  <a:schemeClr val="tx1"/>
                </a:solidFill>
                <a:effectLst/>
                <a:latin typeface="Arial" charset="0"/>
                <a:cs typeface="Arial" charset="0"/>
              </a:rPr>
              <a:t>shalt</a:t>
            </a:r>
            <a:r>
              <a:rPr kumimoji="0" lang="en-US" sz="2400" u="none" strike="noStrike" cap="none" normalizeH="0" baseline="0" dirty="0" smtClean="0">
                <a:ln>
                  <a:noFill/>
                </a:ln>
                <a:solidFill>
                  <a:schemeClr val="tx1"/>
                </a:solidFill>
                <a:effectLst/>
                <a:latin typeface="Arial" charset="0"/>
                <a:cs typeface="Arial" charset="0"/>
              </a:rPr>
              <a:t> Thou hear my voice; in the morning will I order my prayer unto Thee, and will look forward.</a:t>
            </a:r>
          </a:p>
        </p:txBody>
      </p:sp>
    </p:spTree>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763000" cy="5940088"/>
          </a:xfrm>
          <a:prstGeom prst="rect">
            <a:avLst/>
          </a:prstGeom>
          <a:solidFill>
            <a:srgbClr val="92D050"/>
          </a:solidFill>
        </p:spPr>
        <p:txBody>
          <a:bodyPr wrap="square">
            <a:spAutoFit/>
          </a:bodyPr>
          <a:lstStyle/>
          <a:p>
            <a:pPr algn="ctr"/>
            <a:r>
              <a:rPr lang="en-US" sz="2000" b="1" dirty="0" smtClean="0"/>
              <a:t>Offering the Incense</a:t>
            </a:r>
          </a:p>
          <a:p>
            <a:r>
              <a:rPr lang="en-US" sz="2000" b="1" dirty="0" smtClean="0"/>
              <a:t>The incensing priest and his assistance now approached first the altar of burnt-offering. One filled with incense a golden censer held in a silver vessel, while another placed in a golden bowl burning coals from the altar. As they passed from the court into the Holy Place, they struck a large instrument (called the '</a:t>
            </a:r>
            <a:r>
              <a:rPr lang="en-US" sz="2000" b="1" dirty="0" err="1" smtClean="0"/>
              <a:t>Magrephah</a:t>
            </a:r>
            <a:r>
              <a:rPr lang="en-US" sz="2000" b="1" dirty="0" smtClean="0"/>
              <a:t>'), at sound of which the priests hastened from all parts to worship, and the Levites to occupy their places in the service of song; while the chief of the 'stationary men' ranged at the Gate of </a:t>
            </a:r>
            <a:r>
              <a:rPr lang="en-US" sz="2000" b="1" dirty="0" err="1" smtClean="0"/>
              <a:t>Nicanor</a:t>
            </a:r>
            <a:r>
              <a:rPr lang="en-US" sz="2000" b="1" dirty="0" smtClean="0"/>
              <a:t> such of the people as were to be purified that day. Slowly the incensing priest and his assistants ascended the steps to the Holy Place, preceded by the two priests who had formerly dressed the altar and the candlestick, and who now removed the vessels they had left behind, and, worshipping, withdrew. Next, one of the assistants reverently spread the coals on the golden altar; the other arranged the incense; and then the chief officiating priest was left alone within the Holy Place, to await the signal of the president before burning the incense. It was probably while thus expectant that the angel Gabriel appeared to Zacharias. As the president gave the word of command, which marked that 'the time of incense had come,' 'the whole multitude of the people without' withdrew from the inner court, and fell down before the Lord, spreading their hands * in silent prayer. </a:t>
            </a:r>
          </a:p>
        </p:txBody>
      </p:sp>
    </p:spTree>
  </p:cSld>
  <p:clrMapOvr>
    <a:masterClrMapping/>
  </p:clrMapOvr>
  <p:transition spd="med">
    <p:wip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304800" y="304800"/>
            <a:ext cx="8382000" cy="63094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According to the </a:t>
            </a:r>
            <a:r>
              <a:rPr kumimoji="0" lang="en-US" sz="2000" b="1" i="0" u="none" strike="noStrike" cap="none" normalizeH="0" baseline="0" dirty="0" err="1" smtClean="0">
                <a:ln>
                  <a:noFill/>
                </a:ln>
                <a:solidFill>
                  <a:schemeClr val="tx1"/>
                </a:solidFill>
                <a:effectLst/>
                <a:latin typeface="Arial" charset="0"/>
                <a:cs typeface="Arial" charset="0"/>
                <a:hlinkClick r:id="rId2"/>
              </a:rPr>
              <a:t>Zohar</a:t>
            </a:r>
            <a:r>
              <a:rPr kumimoji="0" lang="en-US" sz="2000" b="1" i="0" u="none" strike="noStrike" cap="none" normalizeH="0" baseline="0" dirty="0" smtClean="0">
                <a:ln>
                  <a:noFill/>
                </a:ln>
                <a:solidFill>
                  <a:schemeClr val="tx1"/>
                </a:solidFill>
                <a:effectLst/>
                <a:latin typeface="Arial" charset="0"/>
                <a:cs typeface="Arial" charset="0"/>
              </a:rPr>
              <a:t>, the incense offering is the most precious part of the Temple service in the eyes of </a:t>
            </a:r>
            <a:r>
              <a:rPr kumimoji="0" lang="en-US" sz="2000" b="1" i="0" u="none" strike="noStrike" cap="none" normalizeH="0" baseline="0" dirty="0" err="1" smtClean="0">
                <a:ln>
                  <a:noFill/>
                </a:ln>
                <a:solidFill>
                  <a:schemeClr val="tx1"/>
                </a:solidFill>
                <a:effectLst/>
                <a:latin typeface="Arial" charset="0"/>
                <a:cs typeface="Arial" charset="0"/>
              </a:rPr>
              <a:t>HaShem</a:t>
            </a:r>
            <a:r>
              <a:rPr kumimoji="0" lang="en-US" sz="2000" b="1" i="0" u="none" strike="noStrike" cap="none" normalizeH="0" baseline="0" dirty="0" smtClean="0">
                <a:ln>
                  <a:noFill/>
                </a:ln>
                <a:solidFill>
                  <a:schemeClr val="tx1"/>
                </a:solidFill>
                <a:effectLst/>
                <a:latin typeface="Arial" charset="0"/>
                <a:cs typeface="Arial" charset="0"/>
              </a:rPr>
              <a:t>. The </a:t>
            </a:r>
            <a:r>
              <a:rPr kumimoji="0" lang="en-US" sz="2000" b="1" i="0" u="none" strike="noStrike" cap="none" normalizeH="0" baseline="0" dirty="0" err="1" smtClean="0">
                <a:ln>
                  <a:noFill/>
                </a:ln>
                <a:solidFill>
                  <a:srgbClr val="000000"/>
                </a:solidFill>
                <a:effectLst/>
                <a:latin typeface="Arial" charset="0"/>
                <a:cs typeface="Arial" charset="0"/>
              </a:rPr>
              <a:t>ketoret</a:t>
            </a:r>
            <a:r>
              <a:rPr kumimoji="0" lang="en-US" sz="2000" b="1" i="0" u="none" strike="noStrike" cap="none" normalizeH="0" baseline="0" dirty="0" smtClean="0">
                <a:ln>
                  <a:noFill/>
                </a:ln>
                <a:solidFill>
                  <a:schemeClr val="tx1"/>
                </a:solidFill>
                <a:effectLst/>
                <a:latin typeface="Arial" charset="0"/>
                <a:cs typeface="Arial" charset="0"/>
              </a:rPr>
              <a:t> was so desirable that the </a:t>
            </a:r>
            <a:r>
              <a:rPr kumimoji="0" lang="en-US" sz="2000" b="1" i="0" u="none" strike="noStrike" cap="none" normalizeH="0" baseline="0" dirty="0" err="1" smtClean="0">
                <a:ln>
                  <a:noFill/>
                </a:ln>
                <a:solidFill>
                  <a:schemeClr val="tx1"/>
                </a:solidFill>
                <a:effectLst/>
                <a:latin typeface="Arial" charset="0"/>
                <a:cs typeface="Arial" charset="0"/>
              </a:rPr>
              <a:t>Kohanim</a:t>
            </a:r>
            <a:r>
              <a:rPr kumimoji="0" lang="en-US" sz="2000" b="1" i="0" u="none" strike="noStrike" cap="none" normalizeH="0" baseline="0" dirty="0" smtClean="0">
                <a:ln>
                  <a:noFill/>
                </a:ln>
                <a:solidFill>
                  <a:schemeClr val="tx1"/>
                </a:solidFill>
                <a:effectLst/>
                <a:latin typeface="Arial" charset="0"/>
                <a:cs typeface="Arial" charset="0"/>
              </a:rPr>
              <a:t> (</a:t>
            </a:r>
            <a:r>
              <a:rPr kumimoji="0" lang="en-US" sz="2000" b="1" i="0" u="none" strike="noStrike" cap="none" normalizeH="0" baseline="0" dirty="0" smtClean="0">
                <a:ln>
                  <a:noFill/>
                </a:ln>
                <a:solidFill>
                  <a:schemeClr val="tx1"/>
                </a:solidFill>
                <a:effectLst/>
                <a:latin typeface="Arial" charset="0"/>
                <a:cs typeface="Arial" charset="0"/>
                <a:hlinkClick r:id="rId3"/>
              </a:rPr>
              <a:t>Priests</a:t>
            </a:r>
            <a:r>
              <a:rPr kumimoji="0" lang="en-US" sz="2000" b="1" i="0" u="none" strike="noStrike" cap="none" normalizeH="0" baseline="0" dirty="0" smtClean="0">
                <a:ln>
                  <a:noFill/>
                </a:ln>
                <a:solidFill>
                  <a:schemeClr val="tx1"/>
                </a:solidFill>
                <a:effectLst/>
                <a:latin typeface="Arial" charset="0"/>
                <a:cs typeface="Arial" charset="0"/>
              </a:rPr>
              <a:t>) had to wait to do it. No </a:t>
            </a:r>
            <a:r>
              <a:rPr kumimoji="0" lang="en-US" sz="2000" b="1" i="0" u="none" strike="noStrike" cap="none" normalizeH="0" baseline="0" dirty="0" err="1" smtClean="0">
                <a:ln>
                  <a:noFill/>
                </a:ln>
                <a:solidFill>
                  <a:schemeClr val="tx1"/>
                </a:solidFill>
                <a:effectLst/>
                <a:latin typeface="Arial" charset="0"/>
                <a:cs typeface="Arial" charset="0"/>
              </a:rPr>
              <a:t>Kohen</a:t>
            </a:r>
            <a:r>
              <a:rPr kumimoji="0" lang="en-US" sz="2000" b="1" i="0" u="none" strike="noStrike" cap="none" normalizeH="0" baseline="0" dirty="0" smtClean="0">
                <a:ln>
                  <a:noFill/>
                </a:ln>
                <a:solidFill>
                  <a:schemeClr val="tx1"/>
                </a:solidFill>
                <a:effectLst/>
                <a:latin typeface="Arial" charset="0"/>
                <a:cs typeface="Arial" charset="0"/>
              </a:rPr>
              <a:t> (Priest) ever did it twice in order to give all the </a:t>
            </a:r>
            <a:r>
              <a:rPr kumimoji="0" lang="en-US" sz="2000" b="1" i="0" u="none" strike="noStrike" cap="none" normalizeH="0" baseline="0" dirty="0" err="1" smtClean="0">
                <a:ln>
                  <a:noFill/>
                </a:ln>
                <a:solidFill>
                  <a:schemeClr val="tx1"/>
                </a:solidFill>
                <a:effectLst/>
                <a:latin typeface="Arial" charset="0"/>
                <a:cs typeface="Arial" charset="0"/>
              </a:rPr>
              <a:t>Kohanim</a:t>
            </a:r>
            <a:r>
              <a:rPr kumimoji="0" lang="en-US" sz="2000" b="1" i="0" u="none" strike="noStrike" cap="none" normalizeH="0" baseline="0" dirty="0" smtClean="0">
                <a:ln>
                  <a:noFill/>
                </a:ln>
                <a:solidFill>
                  <a:schemeClr val="tx1"/>
                </a:solidFill>
                <a:effectLst/>
                <a:latin typeface="Arial" charset="0"/>
                <a:cs typeface="Arial" charset="0"/>
              </a:rPr>
              <a:t> the chance to do it at least once. One of the reasons that the </a:t>
            </a:r>
            <a:r>
              <a:rPr kumimoji="0" lang="en-US" sz="2000" b="1" i="0" u="none" strike="noStrike" cap="none" normalizeH="0" baseline="0" dirty="0" err="1" smtClean="0">
                <a:ln>
                  <a:noFill/>
                </a:ln>
                <a:solidFill>
                  <a:schemeClr val="tx1"/>
                </a:solidFill>
                <a:effectLst/>
                <a:latin typeface="Arial" charset="0"/>
                <a:cs typeface="Arial" charset="0"/>
              </a:rPr>
              <a:t>ketoret</a:t>
            </a:r>
            <a:r>
              <a:rPr kumimoji="0" lang="en-US" sz="2000" b="1" i="0" u="none" strike="noStrike" cap="none" normalizeH="0" baseline="0" dirty="0" smtClean="0">
                <a:ln>
                  <a:noFill/>
                </a:ln>
                <a:solidFill>
                  <a:schemeClr val="tx1"/>
                </a:solidFill>
                <a:effectLst/>
                <a:latin typeface="Arial" charset="0"/>
                <a:cs typeface="Arial" charset="0"/>
              </a:rPr>
              <a:t> offering was so </a:t>
            </a:r>
            <a:r>
              <a:rPr kumimoji="0" lang="en-US" sz="2000" b="1" i="0" u="none" strike="noStrike" cap="none" normalizeH="0" baseline="0" dirty="0" err="1" smtClean="0">
                <a:ln>
                  <a:noFill/>
                </a:ln>
                <a:solidFill>
                  <a:schemeClr val="tx1"/>
                </a:solidFill>
                <a:effectLst/>
                <a:latin typeface="Arial" charset="0"/>
                <a:cs typeface="Arial" charset="0"/>
              </a:rPr>
              <a:t>desireable</a:t>
            </a:r>
            <a:r>
              <a:rPr kumimoji="0" lang="en-US" sz="2000" b="1" i="0" u="none" strike="noStrike" cap="none" normalizeH="0" baseline="0" dirty="0" smtClean="0">
                <a:ln>
                  <a:noFill/>
                </a:ln>
                <a:solidFill>
                  <a:schemeClr val="tx1"/>
                </a:solidFill>
                <a:effectLst/>
                <a:latin typeface="Arial" charset="0"/>
                <a:cs typeface="Arial" charset="0"/>
              </a:rPr>
              <a:t> was because the </a:t>
            </a:r>
            <a:r>
              <a:rPr kumimoji="0" lang="en-US" sz="2000" b="1" i="0" u="none" strike="noStrike" cap="none" normalizeH="0" baseline="0" dirty="0" err="1" smtClean="0">
                <a:ln>
                  <a:noFill/>
                </a:ln>
                <a:solidFill>
                  <a:schemeClr val="tx1"/>
                </a:solidFill>
                <a:effectLst/>
                <a:latin typeface="Arial" charset="0"/>
                <a:cs typeface="Arial" charset="0"/>
              </a:rPr>
              <a:t>ketoret</a:t>
            </a:r>
            <a:r>
              <a:rPr kumimoji="0" lang="en-US" sz="2000" b="1" i="0" u="none" strike="noStrike" cap="none" normalizeH="0" baseline="0" dirty="0" smtClean="0">
                <a:ln>
                  <a:noFill/>
                </a:ln>
                <a:solidFill>
                  <a:schemeClr val="tx1"/>
                </a:solidFill>
                <a:effectLst/>
                <a:latin typeface="Arial" charset="0"/>
                <a:cs typeface="Arial" charset="0"/>
              </a:rPr>
              <a:t> offering was a way to increase one's wealth, as the </a:t>
            </a:r>
            <a:r>
              <a:rPr kumimoji="0" lang="en-US" sz="2000" b="1" i="0" u="none" strike="noStrike" cap="none" normalizeH="0" baseline="0" dirty="0" smtClean="0">
                <a:ln>
                  <a:noFill/>
                </a:ln>
                <a:solidFill>
                  <a:schemeClr val="tx1"/>
                </a:solidFill>
                <a:effectLst/>
                <a:latin typeface="Arial" charset="0"/>
                <a:cs typeface="Arial" charset="0"/>
                <a:hlinkClick r:id="rId2"/>
              </a:rPr>
              <a:t>Talmud</a:t>
            </a:r>
            <a:r>
              <a:rPr kumimoji="0" lang="en-US" sz="2000" b="1" i="0" u="none" strike="noStrike" cap="none" normalizeH="0" baseline="0" dirty="0" smtClean="0">
                <a:ln>
                  <a:noFill/>
                </a:ln>
                <a:solidFill>
                  <a:schemeClr val="tx1"/>
                </a:solidFill>
                <a:effectLst/>
                <a:latin typeface="Arial" charset="0"/>
                <a:cs typeface="Arial" charset="0"/>
              </a:rPr>
              <a:t> indicates: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chemeClr val="tx1"/>
                </a:solidFill>
                <a:effectLst/>
                <a:latin typeface="Arial" charset="0"/>
                <a:cs typeface="Arial" charset="0"/>
              </a:rPr>
              <a:t>Yoma</a:t>
            </a:r>
            <a:r>
              <a:rPr kumimoji="0" lang="en-US" sz="2400" b="1" i="1" u="none" strike="noStrike" cap="none" normalizeH="0" baseline="0" dirty="0" smtClean="0">
                <a:ln>
                  <a:noFill/>
                </a:ln>
                <a:solidFill>
                  <a:schemeClr val="tx1"/>
                </a:solidFill>
                <a:effectLst/>
                <a:latin typeface="Arial" charset="0"/>
                <a:cs typeface="Arial" charset="0"/>
              </a:rPr>
              <a:t> 26a It never happened that a person repeatedly offered incense. Why? Rabbi </a:t>
            </a:r>
            <a:r>
              <a:rPr kumimoji="0" lang="en-US" sz="2400" b="1" i="1" u="none" strike="noStrike" cap="none" normalizeH="0" baseline="0" dirty="0" err="1" smtClean="0">
                <a:ln>
                  <a:noFill/>
                </a:ln>
                <a:solidFill>
                  <a:schemeClr val="tx1"/>
                </a:solidFill>
                <a:effectLst/>
                <a:latin typeface="Arial" charset="0"/>
                <a:cs typeface="Arial" charset="0"/>
              </a:rPr>
              <a:t>Chanina</a:t>
            </a:r>
            <a:r>
              <a:rPr kumimoji="0" lang="en-US" sz="2400" b="1" i="1" u="none" strike="noStrike" cap="none" normalizeH="0" baseline="0" dirty="0" smtClean="0">
                <a:ln>
                  <a:noFill/>
                </a:ln>
                <a:solidFill>
                  <a:schemeClr val="tx1"/>
                </a:solidFill>
                <a:effectLst/>
                <a:latin typeface="Arial" charset="0"/>
                <a:cs typeface="Arial" charset="0"/>
              </a:rPr>
              <a:t> said: Because, the Incense-Offering enriches.</a:t>
            </a:r>
            <a:endParaRPr kumimoji="0" lang="en-US"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The procedure regarding the </a:t>
            </a:r>
            <a:r>
              <a:rPr kumimoji="0" lang="en-US" sz="2400" b="1" i="0" u="none" strike="noStrike" cap="none" normalizeH="0" baseline="0" dirty="0" err="1" smtClean="0">
                <a:ln>
                  <a:noFill/>
                </a:ln>
                <a:solidFill>
                  <a:srgbClr val="000000"/>
                </a:solidFill>
                <a:effectLst/>
                <a:latin typeface="Arial" charset="0"/>
                <a:cs typeface="Arial" charset="0"/>
              </a:rPr>
              <a:t>Ketoret</a:t>
            </a:r>
            <a:r>
              <a:rPr kumimoji="0" lang="en-US" sz="2400" b="1" i="0" u="none" strike="noStrike" cap="none" normalizeH="0" baseline="0" dirty="0" smtClean="0">
                <a:ln>
                  <a:noFill/>
                </a:ln>
                <a:solidFill>
                  <a:schemeClr val="tx1"/>
                </a:solidFill>
                <a:effectLst/>
                <a:latin typeface="Arial" charset="0"/>
                <a:cs typeface="Arial" charset="0"/>
              </a:rPr>
              <a:t> is that a </a:t>
            </a:r>
            <a:r>
              <a:rPr kumimoji="0" lang="en-US" sz="2400" b="1" i="0" u="none" strike="noStrike" cap="none" normalizeH="0" baseline="0" dirty="0" err="1" smtClean="0">
                <a:ln>
                  <a:noFill/>
                </a:ln>
                <a:solidFill>
                  <a:schemeClr val="tx1"/>
                </a:solidFill>
                <a:effectLst/>
                <a:latin typeface="Arial" charset="0"/>
                <a:cs typeface="Arial" charset="0"/>
              </a:rPr>
              <a:t>Kohen</a:t>
            </a:r>
            <a:r>
              <a:rPr kumimoji="0" lang="en-US" sz="2400" b="1" i="0" u="none" strike="noStrike" cap="none" normalizeH="0" baseline="0" dirty="0" smtClean="0">
                <a:ln>
                  <a:noFill/>
                </a:ln>
                <a:solidFill>
                  <a:schemeClr val="tx1"/>
                </a:solidFill>
                <a:effectLst/>
                <a:latin typeface="Arial" charset="0"/>
                <a:cs typeface="Arial" charset="0"/>
              </a:rPr>
              <a:t> does not perform the </a:t>
            </a:r>
            <a:r>
              <a:rPr kumimoji="0" lang="en-US" sz="2400" b="1" i="0" u="none" strike="noStrike" cap="none" normalizeH="0" baseline="0" dirty="0" err="1" smtClean="0">
                <a:ln>
                  <a:noFill/>
                </a:ln>
                <a:solidFill>
                  <a:schemeClr val="tx1"/>
                </a:solidFill>
                <a:effectLst/>
                <a:latin typeface="Arial" charset="0"/>
                <a:cs typeface="Arial" charset="0"/>
              </a:rPr>
              <a:t>mitzva</a:t>
            </a:r>
            <a:r>
              <a:rPr kumimoji="0" lang="en-US" sz="2400" b="1" i="0" u="none" strike="noStrike" cap="none" normalizeH="0" baseline="0" dirty="0" smtClean="0">
                <a:ln>
                  <a:noFill/>
                </a:ln>
                <a:solidFill>
                  <a:schemeClr val="tx1"/>
                </a:solidFill>
                <a:effectLst/>
                <a:latin typeface="Arial" charset="0"/>
                <a:cs typeface="Arial" charset="0"/>
              </a:rPr>
              <a:t> of offering </a:t>
            </a:r>
            <a:r>
              <a:rPr kumimoji="0" lang="en-US" sz="2400" b="1" i="0" u="none" strike="noStrike" cap="none" normalizeH="0" baseline="0" dirty="0" err="1" smtClean="0">
                <a:ln>
                  <a:noFill/>
                </a:ln>
                <a:solidFill>
                  <a:schemeClr val="tx1"/>
                </a:solidFill>
                <a:effectLst/>
                <a:latin typeface="Arial" charset="0"/>
                <a:cs typeface="Arial" charset="0"/>
              </a:rPr>
              <a:t>ketoret</a:t>
            </a:r>
            <a:r>
              <a:rPr kumimoji="0" lang="en-US" sz="2400" b="1" i="0" u="none" strike="noStrike" cap="none" normalizeH="0" baseline="0" dirty="0" smtClean="0">
                <a:ln>
                  <a:noFill/>
                </a:ln>
                <a:solidFill>
                  <a:schemeClr val="tx1"/>
                </a:solidFill>
                <a:effectLst/>
                <a:latin typeface="Arial" charset="0"/>
                <a:cs typeface="Arial" charset="0"/>
              </a:rPr>
              <a:t> more than once in his lifetime. </a:t>
            </a:r>
            <a:r>
              <a:rPr lang="en-US" sz="2400" b="1" dirty="0" err="1" smtClean="0">
                <a:latin typeface="Arial" charset="0"/>
                <a:cs typeface="Arial" charset="0"/>
              </a:rPr>
              <a:t>Elohim</a:t>
            </a:r>
            <a:r>
              <a:rPr kumimoji="0" lang="en-US" sz="2400" b="1" i="0" u="none" strike="noStrike" cap="none" normalizeH="0" baseline="0" dirty="0" smtClean="0">
                <a:ln>
                  <a:noFill/>
                </a:ln>
                <a:solidFill>
                  <a:schemeClr val="tx1"/>
                </a:solidFill>
                <a:effectLst/>
                <a:latin typeface="Arial" charset="0"/>
                <a:cs typeface="Arial" charset="0"/>
              </a:rPr>
              <a:t> rewards the </a:t>
            </a:r>
            <a:r>
              <a:rPr kumimoji="0" lang="en-US" sz="2400" b="1" i="0" u="none" strike="noStrike" cap="none" normalizeH="0" baseline="0" dirty="0" err="1" smtClean="0">
                <a:ln>
                  <a:noFill/>
                </a:ln>
                <a:solidFill>
                  <a:schemeClr val="tx1"/>
                </a:solidFill>
                <a:effectLst/>
                <a:latin typeface="Arial" charset="0"/>
                <a:cs typeface="Arial" charset="0"/>
              </a:rPr>
              <a:t>Kohen</a:t>
            </a:r>
            <a:r>
              <a:rPr kumimoji="0" lang="en-US" sz="2400" b="1" i="0" u="none" strike="noStrike" cap="none" normalizeH="0" baseline="0" dirty="0" smtClean="0">
                <a:ln>
                  <a:noFill/>
                </a:ln>
                <a:solidFill>
                  <a:schemeClr val="tx1"/>
                </a:solidFill>
                <a:effectLst/>
                <a:latin typeface="Arial" charset="0"/>
                <a:cs typeface="Arial" charset="0"/>
              </a:rPr>
              <a:t> who offers the </a:t>
            </a:r>
            <a:r>
              <a:rPr kumimoji="0" lang="en-US" sz="2400" b="1" i="0" u="none" strike="noStrike" cap="none" normalizeH="0" baseline="0" dirty="0" err="1" smtClean="0">
                <a:ln>
                  <a:noFill/>
                </a:ln>
                <a:solidFill>
                  <a:srgbClr val="000000"/>
                </a:solidFill>
                <a:effectLst/>
                <a:latin typeface="Arial" charset="0"/>
                <a:cs typeface="Arial" charset="0"/>
              </a:rPr>
              <a:t>ketoret</a:t>
            </a:r>
            <a:r>
              <a:rPr kumimoji="0" lang="en-US" sz="2400" b="1" i="0" u="none" strike="noStrike" cap="none" normalizeH="0" baseline="0" dirty="0" smtClean="0">
                <a:ln>
                  <a:noFill/>
                </a:ln>
                <a:solidFill>
                  <a:schemeClr val="tx1"/>
                </a:solidFill>
                <a:effectLst/>
                <a:latin typeface="Arial" charset="0"/>
                <a:cs typeface="Arial" charset="0"/>
              </a:rPr>
              <a:t> with </a:t>
            </a:r>
            <a:r>
              <a:rPr kumimoji="0" lang="en-US" sz="2400" b="1" i="0" u="none" strike="noStrike" cap="none" normalizeH="0" baseline="0" dirty="0" smtClean="0">
                <a:ln>
                  <a:noFill/>
                </a:ln>
                <a:solidFill>
                  <a:srgbClr val="000000"/>
                </a:solidFill>
                <a:effectLst/>
                <a:latin typeface="Arial" charset="0"/>
                <a:cs typeface="Arial" charset="0"/>
              </a:rPr>
              <a:t>wealth</a:t>
            </a:r>
            <a:r>
              <a:rPr kumimoji="0" lang="en-US" sz="2400" b="1" i="0" u="none" strike="noStrike" cap="none" normalizeH="0" baseline="0" dirty="0" smtClean="0">
                <a:ln>
                  <a:noFill/>
                </a:ln>
                <a:solidFill>
                  <a:schemeClr val="tx1"/>
                </a:solidFill>
                <a:effectLst/>
                <a:latin typeface="Arial" charset="0"/>
                <a:cs typeface="Arial" charset="0"/>
              </a:rPr>
              <a:t>. Thus, we want to afford the opportunity to as many </a:t>
            </a:r>
            <a:r>
              <a:rPr kumimoji="0" lang="en-US" sz="2400" b="1" i="0" u="none" strike="noStrike" cap="none" normalizeH="0" baseline="0" dirty="0" err="1" smtClean="0">
                <a:ln>
                  <a:noFill/>
                </a:ln>
                <a:solidFill>
                  <a:schemeClr val="tx1"/>
                </a:solidFill>
                <a:effectLst/>
                <a:latin typeface="Arial" charset="0"/>
                <a:cs typeface="Arial" charset="0"/>
              </a:rPr>
              <a:t>Kohanim</a:t>
            </a:r>
            <a:r>
              <a:rPr kumimoji="0" lang="en-US" sz="2400" b="1" i="0" u="none" strike="noStrike" cap="none" normalizeH="0" baseline="0" dirty="0" smtClean="0">
                <a:ln>
                  <a:noFill/>
                </a:ln>
                <a:solidFill>
                  <a:schemeClr val="tx1"/>
                </a:solidFill>
                <a:effectLst/>
                <a:latin typeface="Arial" charset="0"/>
                <a:cs typeface="Arial" charset="0"/>
              </a:rPr>
              <a:t> as possible to become wealthy.</a:t>
            </a:r>
          </a:p>
        </p:txBody>
      </p:sp>
    </p:spTree>
  </p:cSld>
  <p:clrMapOvr>
    <a:masterClrMapping/>
  </p:clrMapOvr>
  <p:transition spd="med">
    <p:wip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304800" y="381000"/>
            <a:ext cx="8534400" cy="61093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a:t>
            </a:r>
            <a:r>
              <a:rPr kumimoji="0" lang="en-US" sz="2000" b="1" i="0" u="none" strike="noStrike" cap="none" normalizeH="0" baseline="0" dirty="0" smtClean="0" bmk="">
                <a:ln>
                  <a:noFill/>
                </a:ln>
                <a:solidFill>
                  <a:schemeClr val="tx1"/>
                </a:solidFill>
                <a:effectLst/>
                <a:latin typeface="Arial" charset="0"/>
                <a:cs typeface="Arial" charset="0"/>
              </a:rPr>
              <a:t>oly Deodorizer</a:t>
            </a:r>
            <a:endParaRPr kumimoji="0" lang="en-US" sz="20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 </a:t>
            </a:r>
            <a:endParaRPr kumimoji="0" lang="en-US"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Arial" charset="0"/>
              </a:rPr>
              <a:t>Maimonides describes the function of the </a:t>
            </a:r>
            <a:r>
              <a:rPr kumimoji="0" lang="en-US" b="1" i="0" u="none" strike="noStrike" cap="none" normalizeH="0" baseline="0" dirty="0" err="1" smtClean="0">
                <a:ln>
                  <a:noFill/>
                </a:ln>
                <a:solidFill>
                  <a:schemeClr val="tx1"/>
                </a:solidFill>
                <a:effectLst/>
                <a:latin typeface="Arial" charset="0"/>
                <a:cs typeface="Arial" charset="0"/>
              </a:rPr>
              <a:t>ketoret</a:t>
            </a:r>
            <a:r>
              <a:rPr kumimoji="0" lang="en-US" b="1" i="0" u="none" strike="noStrike" cap="none" normalizeH="0" baseline="0" dirty="0" smtClean="0">
                <a:ln>
                  <a:noFill/>
                </a:ln>
                <a:solidFill>
                  <a:schemeClr val="tx1"/>
                </a:solidFill>
                <a:effectLst/>
                <a:latin typeface="Arial" charset="0"/>
                <a:cs typeface="Arial" charset="0"/>
              </a:rPr>
              <a:t> as the vanquishing of the unpleasant odors that might otherwise have pervaded the </a:t>
            </a:r>
            <a:r>
              <a:rPr kumimoji="0" lang="en-US" b="1" i="0" u="none" strike="noStrike" cap="none" normalizeH="0" baseline="0" dirty="0" smtClean="0">
                <a:ln>
                  <a:noFill/>
                </a:ln>
                <a:solidFill>
                  <a:schemeClr val="tx1"/>
                </a:solidFill>
                <a:effectLst/>
                <a:latin typeface="Arial" charset="0"/>
                <a:cs typeface="Arial" charset="0"/>
                <a:hlinkClick r:id="rId2"/>
              </a:rPr>
              <a:t>Temple</a:t>
            </a:r>
            <a:r>
              <a:rPr kumimoji="0" lang="en-US" b="1" i="0" u="none" strike="noStrike" cap="none" normalizeH="0" baseline="0" dirty="0" smtClean="0">
                <a:ln>
                  <a:noFill/>
                </a:ln>
                <a:solidFill>
                  <a:schemeClr val="tx1"/>
                </a:solidFill>
                <a:effectLst/>
                <a:latin typeface="Arial" charset="0"/>
                <a:cs typeface="Arial" charset="0"/>
              </a:rPr>
              <a:t>. YHVH commanded that the </a:t>
            </a:r>
            <a:r>
              <a:rPr kumimoji="0" lang="en-US" b="1" i="0" u="none" strike="noStrike" cap="none" normalizeH="0" baseline="0" dirty="0" err="1" smtClean="0">
                <a:ln>
                  <a:noFill/>
                </a:ln>
                <a:solidFill>
                  <a:schemeClr val="tx1"/>
                </a:solidFill>
                <a:effectLst/>
                <a:latin typeface="Arial" charset="0"/>
                <a:cs typeface="Arial" charset="0"/>
              </a:rPr>
              <a:t>ketoret</a:t>
            </a:r>
            <a:r>
              <a:rPr kumimoji="0" lang="en-US" b="1" i="0" u="none" strike="noStrike" cap="none" normalizeH="0" baseline="0" dirty="0" smtClean="0">
                <a:ln>
                  <a:noFill/>
                </a:ln>
                <a:solidFill>
                  <a:schemeClr val="tx1"/>
                </a:solidFill>
                <a:effectLst/>
                <a:latin typeface="Arial" charset="0"/>
                <a:cs typeface="Arial" charset="0"/>
              </a:rPr>
              <a:t> be burned twice a day, each morning and afternoon, to lend a pleasing fragrance to the Temple and to the garments of those who served in it:</a:t>
            </a:r>
          </a:p>
          <a:p>
            <a:pPr marL="0" marR="0" lvl="0" indent="0" algn="ctr" defTabSz="914400" rtl="0" eaLnBrk="0" fontAlgn="base" latinLnBrk="0" hangingPunct="0">
              <a:lnSpc>
                <a:spcPct val="100000"/>
              </a:lnSpc>
              <a:spcBef>
                <a:spcPct val="0"/>
              </a:spcBef>
              <a:spcAft>
                <a:spcPct val="0"/>
              </a:spcAft>
              <a:buClrTx/>
              <a:buSzTx/>
              <a:buFontTx/>
              <a:buNone/>
              <a:tabLst/>
            </a:pPr>
            <a:endParaRPr lang="en-US" sz="2000" dirty="0" smtClean="0">
              <a:latin typeface="Arial" charset="0"/>
              <a:cs typeface="Arial" charset="0"/>
            </a:endParaRPr>
          </a:p>
          <a:p>
            <a:pPr lvl="0" algn="ctr" eaLnBrk="0" fontAlgn="base" hangingPunct="0">
              <a:spcBef>
                <a:spcPct val="0"/>
              </a:spcBef>
              <a:spcAft>
                <a:spcPct val="0"/>
              </a:spcAft>
            </a:pPr>
            <a:r>
              <a:rPr lang="en-US" sz="2800" b="1" dirty="0" smtClean="0"/>
              <a:t>Guide for the Perplexed, part III, </a:t>
            </a:r>
            <a:r>
              <a:rPr lang="en-US" sz="2800" b="1" dirty="0" err="1" smtClean="0"/>
              <a:t>ch</a:t>
            </a:r>
            <a:r>
              <a:rPr lang="en-US" sz="2800" b="1" dirty="0" smtClean="0"/>
              <a:t>. 45 </a:t>
            </a:r>
          </a:p>
          <a:p>
            <a:pPr lvl="0" algn="ctr" eaLnBrk="0" fontAlgn="base" hangingPunct="0">
              <a:spcBef>
                <a:spcPct val="0"/>
              </a:spcBef>
              <a:spcAft>
                <a:spcPct val="0"/>
              </a:spcAft>
            </a:pPr>
            <a:r>
              <a:rPr lang="en-US" sz="2800" b="1" dirty="0" smtClean="0"/>
              <a:t>“Since many animals were slaughtered in the sacred place each day, their flesh butchered and burnt and their intestines cleaned, its smell would doubtless have been like the smell of a slaughterhouse... Therefore G-d commanded that the </a:t>
            </a:r>
            <a:r>
              <a:rPr lang="en-US" sz="2800" b="1" dirty="0" err="1" smtClean="0"/>
              <a:t>ketoret</a:t>
            </a:r>
            <a:r>
              <a:rPr lang="en-US" sz="2800" b="1" dirty="0" smtClean="0"/>
              <a:t> be burned twice a day, each morning and afternoon, to lend a pleasing fragrance to [the Holy Temple] and to the garments of those who served in it.” </a:t>
            </a:r>
            <a:endParaRPr kumimoji="0" lang="en-US" sz="2800" b="1"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spd="med">
    <p:wip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7AA8F67-D30D-4EA9-9248-614D6DBD9204}" type="slidenum">
              <a:rPr lang="en-US"/>
              <a:pPr/>
              <a:t>162</a:t>
            </a:fld>
            <a:endParaRPr lang="en-US"/>
          </a:p>
        </p:txBody>
      </p:sp>
      <p:sp>
        <p:nvSpPr>
          <p:cNvPr id="216066"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216068" name="WordArt 4"/>
          <p:cNvSpPr>
            <a:spLocks noChangeArrowheads="1" noChangeShapeType="1" noTextEdit="1"/>
          </p:cNvSpPr>
          <p:nvPr/>
        </p:nvSpPr>
        <p:spPr bwMode="auto">
          <a:xfrm>
            <a:off x="228600" y="152400"/>
            <a:ext cx="8610600" cy="838200"/>
          </a:xfrm>
          <a:prstGeom prst="rect">
            <a:avLst/>
          </a:prstGeom>
        </p:spPr>
        <p:txBody>
          <a:bodyPr wrap="none" fromWordArt="1">
            <a:prstTxWarp prst="textPlain">
              <a:avLst>
                <a:gd name="adj" fmla="val 50147"/>
              </a:avLst>
            </a:prstTxWarp>
          </a:bodyPr>
          <a:lstStyle/>
          <a:p>
            <a:pPr algn="ctr"/>
            <a:r>
              <a:rPr lang="en-US" sz="24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The Holy Temple Instruments: Altar of Incense</a:t>
            </a:r>
          </a:p>
        </p:txBody>
      </p:sp>
      <p:pic>
        <p:nvPicPr>
          <p:cNvPr id="216072" name="Picture 8" descr="incense_altar1"/>
          <p:cNvPicPr>
            <a:picLocks noChangeAspect="1" noChangeArrowheads="1"/>
          </p:cNvPicPr>
          <p:nvPr/>
        </p:nvPicPr>
        <p:blipFill>
          <a:blip r:embed="rId3"/>
          <a:srcRect/>
          <a:stretch>
            <a:fillRect/>
          </a:stretch>
        </p:blipFill>
        <p:spPr bwMode="auto">
          <a:xfrm>
            <a:off x="152400" y="1143000"/>
            <a:ext cx="8839200" cy="5257800"/>
          </a:xfrm>
          <a:prstGeom prst="rect">
            <a:avLst/>
          </a:prstGeom>
          <a:noFill/>
        </p:spPr>
      </p:pic>
      <p:pic>
        <p:nvPicPr>
          <p:cNvPr id="216069" name="Picture 5" descr="incense_altar"/>
          <p:cNvPicPr>
            <a:picLocks noChangeAspect="1" noChangeArrowheads="1"/>
          </p:cNvPicPr>
          <p:nvPr/>
        </p:nvPicPr>
        <p:blipFill>
          <a:blip r:embed="rId4" cstate="print"/>
          <a:srcRect/>
          <a:stretch>
            <a:fillRect/>
          </a:stretch>
        </p:blipFill>
        <p:spPr bwMode="auto">
          <a:xfrm>
            <a:off x="152400" y="3733800"/>
            <a:ext cx="844550" cy="1295400"/>
          </a:xfrm>
          <a:prstGeom prst="rect">
            <a:avLst/>
          </a:prstGeom>
          <a:noFill/>
        </p:spPr>
      </p:pic>
      <p:sp>
        <p:nvSpPr>
          <p:cNvPr id="216073" name="Rectangle 9"/>
          <p:cNvSpPr>
            <a:spLocks noChangeArrowheads="1"/>
          </p:cNvSpPr>
          <p:nvPr/>
        </p:nvSpPr>
        <p:spPr bwMode="auto">
          <a:xfrm>
            <a:off x="457200" y="3429000"/>
            <a:ext cx="838200" cy="1295400"/>
          </a:xfrm>
          <a:prstGeom prst="rect">
            <a:avLst/>
          </a:prstGeom>
          <a:noFill/>
          <a:ln w="38100">
            <a:solidFill>
              <a:srgbClr val="EDFC2C"/>
            </a:solidFill>
            <a:miter lim="800000"/>
            <a:headEnd/>
            <a:tailEnd/>
          </a:ln>
          <a:effectLst/>
        </p:spPr>
        <p:txBody>
          <a:bodyPr wrap="none" anchor="ctr"/>
          <a:lstStyle/>
          <a:p>
            <a:endParaRPr lang="en-US"/>
          </a:p>
        </p:txBody>
      </p:sp>
    </p:spTree>
  </p:cSld>
  <p:clrMapOvr>
    <a:masterClrMapping/>
  </p:clrMapOvr>
  <p:transition spd="med">
    <p:wip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4F4DF4D-5427-4ED5-9CC1-4639769B4A2D}" type="slidenum">
              <a:rPr lang="en-US"/>
              <a:pPr/>
              <a:t>163</a:t>
            </a:fld>
            <a:endParaRPr lang="en-US"/>
          </a:p>
        </p:txBody>
      </p:sp>
      <p:sp>
        <p:nvSpPr>
          <p:cNvPr id="206850"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r>
              <a:rPr lang="en-US" sz="800">
                <a:latin typeface="Arial" charset="0"/>
              </a:rPr>
              <a:t> and www.templebuilders.com</a:t>
            </a:r>
          </a:p>
        </p:txBody>
      </p:sp>
      <p:sp>
        <p:nvSpPr>
          <p:cNvPr id="206851" name="Rectangle 3"/>
          <p:cNvSpPr>
            <a:spLocks noChangeArrowheads="1"/>
          </p:cNvSpPr>
          <p:nvPr/>
        </p:nvSpPr>
        <p:spPr bwMode="auto">
          <a:xfrm>
            <a:off x="1981200" y="990600"/>
            <a:ext cx="6781800" cy="6031124"/>
          </a:xfrm>
          <a:prstGeom prst="rect">
            <a:avLst/>
          </a:prstGeom>
          <a:solidFill>
            <a:srgbClr val="FFFF00"/>
          </a:solidFill>
          <a:ln w="9525">
            <a:noFill/>
            <a:miter lim="800000"/>
            <a:headEnd/>
            <a:tailEnd/>
          </a:ln>
          <a:effectLst/>
        </p:spPr>
        <p:txBody>
          <a:bodyPr wrap="square" tIns="44436" anchor="ctr">
            <a:spAutoFit/>
          </a:bodyPr>
          <a:lstStyle/>
          <a:p>
            <a:r>
              <a:rPr lang="en-US" dirty="0"/>
              <a:t/>
            </a:r>
            <a:br>
              <a:rPr lang="en-US" dirty="0"/>
            </a:br>
            <a:r>
              <a:rPr lang="en-US" sz="3200" dirty="0" smtClean="0"/>
              <a:t>The</a:t>
            </a:r>
            <a:r>
              <a:rPr lang="en-US" sz="3200" b="1" dirty="0" smtClean="0"/>
              <a:t> </a:t>
            </a:r>
            <a:r>
              <a:rPr lang="en-US" sz="3200" b="1" u="sng" dirty="0">
                <a:solidFill>
                  <a:srgbClr val="FF0000"/>
                </a:solidFill>
              </a:rPr>
              <a:t>Altar of Incense</a:t>
            </a:r>
            <a:r>
              <a:rPr lang="en-US" sz="3200" b="1" dirty="0">
                <a:solidFill>
                  <a:srgbClr val="FF0000"/>
                </a:solidFill>
              </a:rPr>
              <a:t> </a:t>
            </a:r>
            <a:r>
              <a:rPr lang="en-US" sz="3200" dirty="0"/>
              <a:t>is also known in the Scriptures as the</a:t>
            </a:r>
            <a:r>
              <a:rPr lang="en-US" sz="3200" b="1" dirty="0"/>
              <a:t> </a:t>
            </a:r>
            <a:r>
              <a:rPr lang="en-US" sz="3200" b="1" dirty="0" smtClean="0"/>
              <a:t>Incense </a:t>
            </a:r>
            <a:r>
              <a:rPr lang="en-US" sz="3200" b="1" dirty="0"/>
              <a:t>Altar, the Altar of Gold, the Golden Altar, the Altar to </a:t>
            </a:r>
            <a:r>
              <a:rPr lang="en-US" sz="3200" b="1" dirty="0" smtClean="0"/>
              <a:t>Burn </a:t>
            </a:r>
            <a:r>
              <a:rPr lang="en-US" sz="3200" b="1" dirty="0"/>
              <a:t>Incense, the Altar of Sweet Incense, the Altar before </a:t>
            </a:r>
            <a:r>
              <a:rPr lang="en-US" sz="3200" b="1" dirty="0" smtClean="0"/>
              <a:t>YHVH, </a:t>
            </a:r>
            <a:r>
              <a:rPr lang="en-US" sz="3200" b="1" dirty="0"/>
              <a:t>or the Whole Altar that is by the Oracle. </a:t>
            </a:r>
            <a:r>
              <a:rPr lang="en-US" sz="3200" b="1" u="sng" dirty="0">
                <a:solidFill>
                  <a:srgbClr val="FF0000"/>
                </a:solidFill>
              </a:rPr>
              <a:t>The Altar of </a:t>
            </a:r>
            <a:r>
              <a:rPr lang="en-US" sz="3200" b="1" u="sng" dirty="0" smtClean="0">
                <a:solidFill>
                  <a:srgbClr val="FF0000"/>
                </a:solidFill>
              </a:rPr>
              <a:t>Incense </a:t>
            </a:r>
            <a:r>
              <a:rPr lang="en-US" sz="3200" b="1" u="sng" dirty="0">
                <a:solidFill>
                  <a:srgbClr val="FF0000"/>
                </a:solidFill>
              </a:rPr>
              <a:t>is a prophetic picture of </a:t>
            </a:r>
            <a:r>
              <a:rPr lang="en-US" sz="3200" b="1" u="sng" dirty="0" err="1" smtClean="0">
                <a:solidFill>
                  <a:srgbClr val="FF0000"/>
                </a:solidFill>
              </a:rPr>
              <a:t>Yeshua</a:t>
            </a:r>
            <a:r>
              <a:rPr lang="en-US" sz="3200" b="1" dirty="0">
                <a:solidFill>
                  <a:srgbClr val="FF0000"/>
                </a:solidFill>
              </a:rPr>
              <a:t>, </a:t>
            </a:r>
            <a:r>
              <a:rPr lang="en-US" sz="3200" b="1" u="sng" dirty="0">
                <a:solidFill>
                  <a:srgbClr val="FF0000"/>
                </a:solidFill>
              </a:rPr>
              <a:t>our Intercessor</a:t>
            </a:r>
            <a:r>
              <a:rPr lang="en-US" sz="3200" b="1" dirty="0">
                <a:solidFill>
                  <a:srgbClr val="FF0000"/>
                </a:solidFill>
              </a:rPr>
              <a:t>.</a:t>
            </a:r>
            <a:r>
              <a:rPr lang="en-US" sz="3600" b="1" dirty="0">
                <a:solidFill>
                  <a:schemeClr val="accent2"/>
                </a:solidFill>
              </a:rPr>
              <a:t>	</a:t>
            </a:r>
          </a:p>
          <a:p>
            <a:endParaRPr lang="en-US" sz="2400" b="1" dirty="0">
              <a:solidFill>
                <a:schemeClr val="accent2"/>
              </a:solidFill>
              <a:effectLst>
                <a:outerShdw blurRad="38100" dist="38100" dir="2700000" algn="tl">
                  <a:srgbClr val="C0C0C0"/>
                </a:outerShdw>
              </a:effectLst>
            </a:endParaRPr>
          </a:p>
          <a:p>
            <a:r>
              <a:rPr lang="en-US" sz="2400" b="1" dirty="0">
                <a:solidFill>
                  <a:schemeClr val="accent2"/>
                </a:solidFill>
                <a:effectLst>
                  <a:outerShdw blurRad="38100" dist="38100" dir="2700000" algn="tl">
                    <a:srgbClr val="C0C0C0"/>
                  </a:outerShdw>
                </a:effectLst>
              </a:rPr>
              <a:t>			</a:t>
            </a:r>
            <a:r>
              <a:rPr lang="en-US" sz="2400" b="1" u="sng" dirty="0" smtClean="0">
                <a:solidFill>
                  <a:schemeClr val="accent2"/>
                </a:solidFill>
                <a:effectLst>
                  <a:outerShdw blurRad="38100" dist="38100" dir="2700000" algn="tl">
                    <a:srgbClr val="C0C0C0"/>
                  </a:outerShdw>
                </a:effectLst>
              </a:rPr>
              <a:t> </a:t>
            </a:r>
            <a:endParaRPr lang="en-US" sz="2400" dirty="0">
              <a:effectLst>
                <a:outerShdw blurRad="38100" dist="38100" dir="2700000" algn="tl">
                  <a:srgbClr val="C0C0C0"/>
                </a:outerShdw>
              </a:effectLst>
            </a:endParaRPr>
          </a:p>
          <a:p>
            <a:pPr lvl="4">
              <a:buFontTx/>
              <a:buChar char="•"/>
            </a:pPr>
            <a:endParaRPr lang="en-US" sz="1400" dirty="0">
              <a:effectLst>
                <a:outerShdw blurRad="38100" dist="38100" dir="2700000" algn="tl">
                  <a:srgbClr val="C0C0C0"/>
                </a:outerShdw>
              </a:effectLst>
            </a:endParaRPr>
          </a:p>
          <a:p>
            <a:r>
              <a:rPr lang="en-US" sz="1400" dirty="0" smtClean="0">
                <a:effectLst>
                  <a:outerShdw blurRad="38100" dist="38100" dir="2700000" algn="tl">
                    <a:srgbClr val="C0C0C0"/>
                  </a:outerShdw>
                </a:effectLst>
              </a:rPr>
              <a:t> </a:t>
            </a:r>
            <a:endParaRPr lang="en-US" sz="1200" dirty="0"/>
          </a:p>
        </p:txBody>
      </p:sp>
      <p:sp>
        <p:nvSpPr>
          <p:cNvPr id="206852" name="WordArt 4"/>
          <p:cNvSpPr>
            <a:spLocks noChangeArrowheads="1" noChangeShapeType="1" noTextEdit="1"/>
          </p:cNvSpPr>
          <p:nvPr/>
        </p:nvSpPr>
        <p:spPr bwMode="auto">
          <a:xfrm>
            <a:off x="914400" y="152400"/>
            <a:ext cx="7162800" cy="723900"/>
          </a:xfrm>
          <a:prstGeom prst="rect">
            <a:avLst/>
          </a:prstGeom>
        </p:spPr>
        <p:txBody>
          <a:bodyPr wrap="none" fromWordArt="1">
            <a:prstTxWarp prst="textPlain">
              <a:avLst>
                <a:gd name="adj" fmla="val 50000"/>
              </a:avLst>
            </a:prstTxWarp>
          </a:bodyPr>
          <a:lstStyle/>
          <a:p>
            <a:pPr algn="ctr"/>
            <a:r>
              <a:rPr lang="en-US" sz="24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The Holy Temple Instruments: Altar of Incense</a:t>
            </a:r>
          </a:p>
        </p:txBody>
      </p:sp>
      <p:pic>
        <p:nvPicPr>
          <p:cNvPr id="206853" name="Picture 5" descr="incense_altar"/>
          <p:cNvPicPr>
            <a:picLocks noChangeAspect="1" noChangeArrowheads="1"/>
          </p:cNvPicPr>
          <p:nvPr/>
        </p:nvPicPr>
        <p:blipFill>
          <a:blip r:embed="rId3"/>
          <a:srcRect/>
          <a:stretch>
            <a:fillRect/>
          </a:stretch>
        </p:blipFill>
        <p:spPr bwMode="auto">
          <a:xfrm>
            <a:off x="152400" y="1371600"/>
            <a:ext cx="1789113" cy="27432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19448" y="304800"/>
            <a:ext cx="6119751" cy="6324600"/>
          </a:xfrm>
          <a:solidFill>
            <a:srgbClr val="FFFF00"/>
          </a:solidFill>
        </p:spPr>
        <p:txBody>
          <a:bodyPr>
            <a:normAutofit fontScale="85000" lnSpcReduction="20000"/>
          </a:bodyPr>
          <a:lstStyle/>
          <a:p>
            <a:r>
              <a:rPr lang="en-US" b="1" dirty="0" smtClean="0"/>
              <a:t>The </a:t>
            </a:r>
            <a:r>
              <a:rPr lang="en-US" b="1" u="sng" dirty="0" smtClean="0"/>
              <a:t>Incense Altar stood between the </a:t>
            </a:r>
            <a:r>
              <a:rPr lang="en-US" b="1" u="sng" dirty="0" err="1" smtClean="0"/>
              <a:t>Shewbread</a:t>
            </a:r>
            <a:r>
              <a:rPr lang="en-US" b="1" u="sng" dirty="0" smtClean="0"/>
              <a:t> Table and Menorah, a bit to the east</a:t>
            </a:r>
            <a:r>
              <a:rPr lang="en-US" b="1" dirty="0" smtClean="0"/>
              <a:t>. The Incense Altar was built of wood and overlaid with gold and was thus also known as </a:t>
            </a:r>
            <a:r>
              <a:rPr lang="en-US" b="1" i="1" dirty="0" smtClean="0"/>
              <a:t>"the golden altar.“</a:t>
            </a:r>
            <a:r>
              <a:rPr lang="en-US" b="1" dirty="0" smtClean="0"/>
              <a:t> 			</a:t>
            </a:r>
          </a:p>
          <a:p>
            <a:r>
              <a:rPr lang="en-US" b="1" dirty="0" smtClean="0"/>
              <a:t>Four horns protrude from the top of each of the four corners of the altar. </a:t>
            </a:r>
            <a:r>
              <a:rPr lang="en-US" b="1" u="sng" dirty="0" smtClean="0"/>
              <a:t>On these four horns, blood from the inner sin-offerings was sprinkled, starting with the northeastern horn and ending with the southeastern horn</a:t>
            </a:r>
            <a:r>
              <a:rPr lang="en-US" b="1" dirty="0" smtClean="0"/>
              <a:t>. (Source: </a:t>
            </a:r>
            <a:r>
              <a:rPr lang="en-US" b="1" dirty="0" err="1" smtClean="0"/>
              <a:t>Eruvin</a:t>
            </a:r>
            <a:r>
              <a:rPr lang="en-US" b="1" dirty="0" smtClean="0"/>
              <a:t> 19.) </a:t>
            </a:r>
          </a:p>
          <a:p>
            <a:endParaRPr lang="en-US" b="1" dirty="0" smtClean="0"/>
          </a:p>
          <a:p>
            <a:r>
              <a:rPr lang="en-US" b="1" dirty="0" smtClean="0"/>
              <a:t>Around the horns of the altar there was a golden wreath - symbolizing the crown of the priesthood. </a:t>
            </a:r>
          </a:p>
          <a:p>
            <a:endParaRPr lang="en-US" b="1" dirty="0" smtClean="0">
              <a:solidFill>
                <a:schemeClr val="accent2"/>
              </a:solidFill>
            </a:endParaRPr>
          </a:p>
          <a:p>
            <a:endParaRPr lang="en-US" sz="2800" dirty="0" smtClean="0"/>
          </a:p>
          <a:p>
            <a:endParaRPr lang="en-US" sz="2800" dirty="0" smtClean="0"/>
          </a:p>
          <a:p>
            <a:endParaRPr lang="en-US" sz="2800" dirty="0" smtClean="0"/>
          </a:p>
          <a:p>
            <a:endParaRPr lang="en-US" dirty="0"/>
          </a:p>
        </p:txBody>
      </p:sp>
      <p:pic>
        <p:nvPicPr>
          <p:cNvPr id="4" name="Picture 6" descr="incense_altar_8"/>
          <p:cNvPicPr>
            <a:picLocks noChangeAspect="1" noChangeArrowheads="1"/>
          </p:cNvPicPr>
          <p:nvPr/>
        </p:nvPicPr>
        <p:blipFill>
          <a:blip r:embed="rId2"/>
          <a:srcRect/>
          <a:stretch>
            <a:fillRect/>
          </a:stretch>
        </p:blipFill>
        <p:spPr bwMode="auto">
          <a:xfrm>
            <a:off x="304800" y="304800"/>
            <a:ext cx="2146300" cy="2971800"/>
          </a:xfrm>
          <a:prstGeom prst="rect">
            <a:avLst/>
          </a:prstGeom>
          <a:noFill/>
        </p:spPr>
      </p:pic>
      <p:pic>
        <p:nvPicPr>
          <p:cNvPr id="5" name="Picture 7" descr="incense_altar_7"/>
          <p:cNvPicPr>
            <a:picLocks noChangeAspect="1" noChangeArrowheads="1"/>
          </p:cNvPicPr>
          <p:nvPr/>
        </p:nvPicPr>
        <p:blipFill>
          <a:blip r:embed="rId3" cstate="print"/>
          <a:srcRect/>
          <a:stretch>
            <a:fillRect/>
          </a:stretch>
        </p:blipFill>
        <p:spPr bwMode="auto">
          <a:xfrm>
            <a:off x="381000" y="5181600"/>
            <a:ext cx="2133600" cy="13716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0AB8327-7A04-423D-8F14-BFC878292C12}" type="slidenum">
              <a:rPr lang="en-US"/>
              <a:pPr/>
              <a:t>165</a:t>
            </a:fld>
            <a:endParaRPr lang="en-US"/>
          </a:p>
        </p:txBody>
      </p:sp>
      <p:sp>
        <p:nvSpPr>
          <p:cNvPr id="205826"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205827" name="Rectangle 3"/>
          <p:cNvSpPr>
            <a:spLocks noChangeArrowheads="1"/>
          </p:cNvSpPr>
          <p:nvPr/>
        </p:nvSpPr>
        <p:spPr bwMode="auto">
          <a:xfrm>
            <a:off x="228600" y="777875"/>
            <a:ext cx="7086600" cy="6492789"/>
          </a:xfrm>
          <a:prstGeom prst="rect">
            <a:avLst/>
          </a:prstGeom>
          <a:solidFill>
            <a:srgbClr val="FFFF00"/>
          </a:solidFill>
          <a:ln w="9525">
            <a:noFill/>
            <a:miter lim="800000"/>
            <a:headEnd/>
            <a:tailEnd/>
          </a:ln>
          <a:effectLst/>
        </p:spPr>
        <p:txBody>
          <a:bodyPr wrap="square" tIns="44436" anchor="ctr">
            <a:spAutoFit/>
          </a:bodyPr>
          <a:lstStyle/>
          <a:p>
            <a:r>
              <a:rPr lang="en-US" dirty="0"/>
              <a:t/>
            </a:r>
            <a:br>
              <a:rPr lang="en-US" dirty="0"/>
            </a:br>
            <a:r>
              <a:rPr lang="en-US" sz="2000" b="1" dirty="0"/>
              <a:t>The</a:t>
            </a:r>
            <a:r>
              <a:rPr lang="en-US" sz="2000" b="1" dirty="0">
                <a:solidFill>
                  <a:srgbClr val="FF0000"/>
                </a:solidFill>
              </a:rPr>
              <a:t> </a:t>
            </a:r>
            <a:r>
              <a:rPr lang="en-US" sz="2000" b="1" u="sng" dirty="0">
                <a:solidFill>
                  <a:srgbClr val="FF0000"/>
                </a:solidFill>
              </a:rPr>
              <a:t>Incense Altar</a:t>
            </a:r>
            <a:r>
              <a:rPr lang="en-US" sz="2000" b="1" dirty="0"/>
              <a:t>, also called the Golden Altar, was one of the three </a:t>
            </a:r>
            <a:r>
              <a:rPr lang="en-US" sz="2000" b="1" dirty="0" smtClean="0"/>
              <a:t>vessels </a:t>
            </a:r>
            <a:r>
              <a:rPr lang="en-US" sz="2000" b="1" dirty="0"/>
              <a:t>located in the Holy Place</a:t>
            </a:r>
            <a:r>
              <a:rPr lang="en-US" sz="2000" b="1" dirty="0">
                <a:solidFill>
                  <a:srgbClr val="FF0000"/>
                </a:solidFill>
              </a:rPr>
              <a:t>. The incense was </a:t>
            </a:r>
            <a:r>
              <a:rPr lang="en-US" sz="2000" b="1" u="sng" dirty="0">
                <a:solidFill>
                  <a:srgbClr val="FF0000"/>
                </a:solidFill>
              </a:rPr>
              <a:t>burned twice each </a:t>
            </a:r>
            <a:r>
              <a:rPr lang="en-US" sz="2000" b="1" u="sng" dirty="0" smtClean="0">
                <a:solidFill>
                  <a:srgbClr val="FF0000"/>
                </a:solidFill>
              </a:rPr>
              <a:t>day</a:t>
            </a:r>
            <a:r>
              <a:rPr lang="en-US" sz="2000" b="1" dirty="0" smtClean="0">
                <a:solidFill>
                  <a:srgbClr val="FF0000"/>
                </a:solidFill>
              </a:rPr>
              <a:t> </a:t>
            </a:r>
            <a:r>
              <a:rPr lang="en-US" sz="2000" b="1" dirty="0">
                <a:solidFill>
                  <a:srgbClr val="FF0000"/>
                </a:solidFill>
              </a:rPr>
              <a:t>on top of the Incense Altar. </a:t>
            </a:r>
            <a:r>
              <a:rPr lang="en-US" sz="2000" b="1" dirty="0"/>
              <a:t>The altar symbolized the "golden mean" </a:t>
            </a:r>
            <a:r>
              <a:rPr lang="en-US" sz="2000" b="1" dirty="0" smtClean="0"/>
              <a:t>- </a:t>
            </a:r>
            <a:r>
              <a:rPr lang="en-US" sz="2000" b="1" dirty="0"/>
              <a:t>the moderate path with regard to attributes and behavior. The altar is </a:t>
            </a:r>
            <a:r>
              <a:rPr lang="en-US" sz="2000" b="1" dirty="0" smtClean="0"/>
              <a:t>seen </a:t>
            </a:r>
            <a:r>
              <a:rPr lang="en-US" sz="2000" b="1" dirty="0"/>
              <a:t>as representing the balanced combination of spiritual and material </a:t>
            </a:r>
          </a:p>
          <a:p>
            <a:r>
              <a:rPr lang="en-US" sz="2000" b="1" dirty="0"/>
              <a:t>abundance. </a:t>
            </a:r>
          </a:p>
          <a:p>
            <a:endParaRPr lang="en-US" sz="2000" b="1" dirty="0"/>
          </a:p>
          <a:p>
            <a:r>
              <a:rPr lang="en-US" sz="2000" b="1" dirty="0"/>
              <a:t>The top of the Incense Altar was made of pure gold</a:t>
            </a:r>
            <a:r>
              <a:rPr lang="en-US" sz="2000" b="1" dirty="0">
                <a:solidFill>
                  <a:srgbClr val="FF0000"/>
                </a:solidFill>
              </a:rPr>
              <a:t>, the thickness of a </a:t>
            </a:r>
            <a:r>
              <a:rPr lang="en-US" sz="2000" b="1" dirty="0" smtClean="0">
                <a:solidFill>
                  <a:srgbClr val="FF0000"/>
                </a:solidFill>
              </a:rPr>
              <a:t>dinar </a:t>
            </a:r>
            <a:r>
              <a:rPr lang="en-US" sz="2000" b="1" dirty="0">
                <a:solidFill>
                  <a:srgbClr val="FF0000"/>
                </a:solidFill>
              </a:rPr>
              <a:t>(a coin). </a:t>
            </a:r>
            <a:r>
              <a:rPr lang="en-US" sz="2000" b="1" u="sng" dirty="0">
                <a:solidFill>
                  <a:srgbClr val="FF0000"/>
                </a:solidFill>
              </a:rPr>
              <a:t>The Talmud relates that it was a miracle that the coals </a:t>
            </a:r>
            <a:r>
              <a:rPr lang="en-US" sz="2000" b="1" u="sng" dirty="0" smtClean="0">
                <a:solidFill>
                  <a:srgbClr val="FF0000"/>
                </a:solidFill>
              </a:rPr>
              <a:t>did </a:t>
            </a:r>
            <a:r>
              <a:rPr lang="en-US" sz="2000" b="1" u="sng" dirty="0">
                <a:solidFill>
                  <a:srgbClr val="FF0000"/>
                </a:solidFill>
              </a:rPr>
              <a:t>not melt the gold, despite its thinness</a:t>
            </a:r>
            <a:r>
              <a:rPr lang="en-US" sz="2000" b="1" dirty="0">
                <a:solidFill>
                  <a:srgbClr val="FF0000"/>
                </a:solidFill>
              </a:rPr>
              <a:t>. </a:t>
            </a:r>
            <a:r>
              <a:rPr lang="en-US" sz="2000" b="1" dirty="0"/>
              <a:t>On the top of the altar, one half portion (a </a:t>
            </a:r>
            <a:r>
              <a:rPr lang="en-US" sz="2000" b="1" dirty="0" err="1"/>
              <a:t>pras</a:t>
            </a:r>
            <a:r>
              <a:rPr lang="en-US" sz="2000" b="1" dirty="0"/>
              <a:t>) of incense was burnt twice each day, in the morning and at twilight. When the inner sin-offerings (such as the bull and goat on Yom Kippur) were brought, the coals from the incense that was lit that morning were pushed aside before the </a:t>
            </a:r>
            <a:r>
              <a:rPr lang="en-US" sz="2000" b="1" dirty="0">
                <a:solidFill>
                  <a:srgbClr val="990000"/>
                </a:solidFill>
              </a:rPr>
              <a:t>blood of the inner sin-offerings was sprinkled seven times on the top of the altar. </a:t>
            </a:r>
            <a:br>
              <a:rPr lang="en-US" sz="2000" b="1" dirty="0">
                <a:solidFill>
                  <a:srgbClr val="990000"/>
                </a:solidFill>
              </a:rPr>
            </a:br>
            <a:endParaRPr lang="en-US" sz="2000" b="1" dirty="0">
              <a:solidFill>
                <a:srgbClr val="990000"/>
              </a:solidFill>
            </a:endParaRPr>
          </a:p>
          <a:p>
            <a:r>
              <a:rPr lang="en-US" sz="2000" b="1" dirty="0" smtClean="0"/>
              <a:t> </a:t>
            </a:r>
            <a:endParaRPr lang="en-US" sz="2000" b="1" dirty="0"/>
          </a:p>
          <a:p>
            <a:endParaRPr lang="en-US" dirty="0"/>
          </a:p>
        </p:txBody>
      </p:sp>
      <p:sp>
        <p:nvSpPr>
          <p:cNvPr id="205828" name="WordArt 4"/>
          <p:cNvSpPr>
            <a:spLocks noChangeArrowheads="1" noChangeShapeType="1" noTextEdit="1"/>
          </p:cNvSpPr>
          <p:nvPr/>
        </p:nvSpPr>
        <p:spPr bwMode="auto">
          <a:xfrm>
            <a:off x="1066800" y="5334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The Holy Temple Instruments: Altar of Incense</a:t>
            </a:r>
          </a:p>
        </p:txBody>
      </p:sp>
      <p:pic>
        <p:nvPicPr>
          <p:cNvPr id="205831" name="Picture 7" descr="incense_altar_1"/>
          <p:cNvPicPr>
            <a:picLocks noChangeAspect="1" noChangeArrowheads="1"/>
          </p:cNvPicPr>
          <p:nvPr/>
        </p:nvPicPr>
        <p:blipFill>
          <a:blip r:embed="rId3"/>
          <a:srcRect/>
          <a:stretch>
            <a:fillRect/>
          </a:stretch>
        </p:blipFill>
        <p:spPr bwMode="auto">
          <a:xfrm>
            <a:off x="7086600" y="1066800"/>
            <a:ext cx="1905000" cy="2541588"/>
          </a:xfrm>
          <a:prstGeom prst="rect">
            <a:avLst/>
          </a:prstGeom>
          <a:noFill/>
        </p:spPr>
      </p:pic>
    </p:spTree>
  </p:cSld>
  <p:clrMapOvr>
    <a:masterClrMapping/>
  </p:clrMapOvr>
  <p:transition spd="med">
    <p:wip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1"/>
            <a:ext cx="8534400" cy="3962400"/>
          </a:xfrm>
          <a:solidFill>
            <a:srgbClr val="FFFF00"/>
          </a:solidFill>
        </p:spPr>
        <p:txBody>
          <a:bodyPr>
            <a:normAutofit lnSpcReduction="10000"/>
          </a:bodyPr>
          <a:lstStyle/>
          <a:p>
            <a:r>
              <a:rPr lang="en-US" dirty="0" smtClean="0"/>
              <a:t>The </a:t>
            </a:r>
            <a:r>
              <a:rPr lang="en-US" b="1" dirty="0" smtClean="0">
                <a:solidFill>
                  <a:srgbClr val="990000"/>
                </a:solidFill>
              </a:rPr>
              <a:t>Incense Altar was a sacred vessel</a:t>
            </a:r>
            <a:r>
              <a:rPr lang="en-US" dirty="0" smtClean="0"/>
              <a:t> like the other vessels in the Temple. There is an opinion of one of the commentaries that during the time of the First Temple the altar was part of the Temple structure. </a:t>
            </a:r>
            <a:br>
              <a:rPr lang="en-US" dirty="0" smtClean="0"/>
            </a:br>
            <a:endParaRPr lang="en-US" dirty="0" smtClean="0"/>
          </a:p>
          <a:p>
            <a:r>
              <a:rPr lang="en-US" b="1" u="sng" dirty="0" smtClean="0">
                <a:solidFill>
                  <a:srgbClr val="FF0000"/>
                </a:solidFill>
              </a:rPr>
              <a:t>Incense was offered twice daily</a:t>
            </a:r>
            <a:r>
              <a:rPr lang="en-US" dirty="0" smtClean="0">
                <a:solidFill>
                  <a:srgbClr val="FF0000"/>
                </a:solidFill>
              </a:rPr>
              <a:t> </a:t>
            </a:r>
            <a:r>
              <a:rPr lang="en-US" dirty="0" smtClean="0"/>
              <a:t>– in the morning and at twilight. </a:t>
            </a:r>
          </a:p>
          <a:p>
            <a:endParaRPr lang="en-US" dirty="0" smtClean="0"/>
          </a:p>
          <a:p>
            <a:endParaRPr lang="en-US" dirty="0"/>
          </a:p>
        </p:txBody>
      </p:sp>
      <p:pic>
        <p:nvPicPr>
          <p:cNvPr id="4" name="Picture 6" descr="three_things"/>
          <p:cNvPicPr>
            <a:picLocks noChangeAspect="1" noChangeArrowheads="1"/>
          </p:cNvPicPr>
          <p:nvPr/>
        </p:nvPicPr>
        <p:blipFill>
          <a:blip r:embed="rId2"/>
          <a:srcRect/>
          <a:stretch>
            <a:fillRect/>
          </a:stretch>
        </p:blipFill>
        <p:spPr bwMode="auto">
          <a:xfrm>
            <a:off x="1143000" y="4419600"/>
            <a:ext cx="6172200" cy="2014538"/>
          </a:xfrm>
          <a:prstGeom prst="rect">
            <a:avLst/>
          </a:prstGeom>
          <a:noFill/>
        </p:spPr>
      </p:pic>
    </p:spTree>
  </p:cSld>
  <p:clrMapOvr>
    <a:masterClrMapping/>
  </p:clrMapOvr>
  <p:transition spd="med">
    <p:wip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863A957-B6B5-4754-8B57-8D2C56A6CFE8}" type="slidenum">
              <a:rPr lang="en-US"/>
              <a:pPr/>
              <a:t>167</a:t>
            </a:fld>
            <a:endParaRPr lang="en-US"/>
          </a:p>
        </p:txBody>
      </p:sp>
      <p:sp>
        <p:nvSpPr>
          <p:cNvPr id="229378"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229379" name="Rectangle 3"/>
          <p:cNvSpPr>
            <a:spLocks noChangeArrowheads="1"/>
          </p:cNvSpPr>
          <p:nvPr/>
        </p:nvSpPr>
        <p:spPr bwMode="auto">
          <a:xfrm>
            <a:off x="3505200" y="911225"/>
            <a:ext cx="5257800" cy="8000894"/>
          </a:xfrm>
          <a:prstGeom prst="rect">
            <a:avLst/>
          </a:prstGeom>
          <a:solidFill>
            <a:srgbClr val="FFFF00"/>
          </a:solidFill>
          <a:ln w="9525">
            <a:noFill/>
            <a:miter lim="800000"/>
            <a:headEnd/>
            <a:tailEnd/>
          </a:ln>
          <a:effectLst/>
        </p:spPr>
        <p:txBody>
          <a:bodyPr wrap="square" tIns="44436" anchor="ctr">
            <a:spAutoFit/>
          </a:bodyPr>
          <a:lstStyle/>
          <a:p>
            <a:pPr algn="ctr"/>
            <a:r>
              <a:rPr lang="en-US" dirty="0"/>
              <a:t/>
            </a:r>
            <a:br>
              <a:rPr lang="en-US" dirty="0"/>
            </a:br>
            <a:r>
              <a:rPr lang="en-US" sz="3200" b="1" dirty="0" smtClean="0"/>
              <a:t>THE </a:t>
            </a:r>
            <a:r>
              <a:rPr lang="en-US" sz="3200" b="1" dirty="0"/>
              <a:t>INCENSE SERVICE AT YOM KIPPUR</a:t>
            </a:r>
            <a:endParaRPr lang="en-US" sz="2800" b="1" dirty="0"/>
          </a:p>
          <a:p>
            <a:endParaRPr lang="en-US" sz="2800" i="1" dirty="0" smtClean="0"/>
          </a:p>
          <a:p>
            <a:r>
              <a:rPr lang="en-US" sz="3200" b="1" i="1" dirty="0" smtClean="0"/>
              <a:t>"</a:t>
            </a:r>
            <a:r>
              <a:rPr lang="en-US" sz="3200" b="1" i="1" dirty="0"/>
              <a:t>He shall take a shovelful of burning coals from the altar that is before </a:t>
            </a:r>
            <a:r>
              <a:rPr lang="en-US" sz="3200" b="1" i="1" dirty="0" smtClean="0"/>
              <a:t>YHVH, </a:t>
            </a:r>
            <a:r>
              <a:rPr lang="en-US" sz="3200" b="1" i="1" dirty="0"/>
              <a:t>and a double handful of finely ground incense, and he will bring them </a:t>
            </a:r>
            <a:r>
              <a:rPr lang="en-US" sz="3200" b="1" i="1" dirty="0" smtClean="0"/>
              <a:t>(</a:t>
            </a:r>
            <a:r>
              <a:rPr lang="en-US" sz="3200" b="1" i="1" dirty="0"/>
              <a:t>into the inner sanctuary) beyond the curtain"</a:t>
            </a:r>
            <a:r>
              <a:rPr lang="en-US" sz="3200" b="1" dirty="0"/>
              <a:t> (Lev. 16:12).</a:t>
            </a:r>
          </a:p>
          <a:p>
            <a:endParaRPr lang="en-US" sz="2800" dirty="0"/>
          </a:p>
          <a:p>
            <a:r>
              <a:rPr lang="en-US" sz="2800" b="1" dirty="0">
                <a:solidFill>
                  <a:schemeClr val="accent2"/>
                </a:solidFill>
              </a:rPr>
              <a:t>			</a:t>
            </a:r>
            <a:r>
              <a:rPr lang="en-US" sz="2800" b="1" dirty="0" smtClean="0">
                <a:solidFill>
                  <a:schemeClr val="accent2"/>
                </a:solidFill>
              </a:rPr>
              <a:t> </a:t>
            </a:r>
            <a:endParaRPr lang="en-US" sz="2800" dirty="0"/>
          </a:p>
          <a:p>
            <a:r>
              <a:rPr lang="en-US" sz="2800" dirty="0"/>
              <a:t>		</a:t>
            </a:r>
          </a:p>
          <a:p>
            <a:r>
              <a:rPr lang="en-US" sz="2800" b="1" dirty="0" smtClean="0">
                <a:solidFill>
                  <a:schemeClr val="accent2"/>
                </a:solidFill>
              </a:rPr>
              <a:t> </a:t>
            </a:r>
            <a:endParaRPr lang="en-US" sz="2400" dirty="0"/>
          </a:p>
          <a:p>
            <a:endParaRPr lang="en-US" dirty="0"/>
          </a:p>
          <a:p>
            <a:endParaRPr lang="en-US" dirty="0"/>
          </a:p>
        </p:txBody>
      </p:sp>
      <p:sp>
        <p:nvSpPr>
          <p:cNvPr id="229380" name="WordArt 4"/>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Altar of Incense at Yom Kippur</a:t>
            </a:r>
          </a:p>
        </p:txBody>
      </p:sp>
      <p:pic>
        <p:nvPicPr>
          <p:cNvPr id="229386" name="Picture 10" descr="preparing_coals"/>
          <p:cNvPicPr>
            <a:picLocks noChangeAspect="1" noChangeArrowheads="1"/>
          </p:cNvPicPr>
          <p:nvPr/>
        </p:nvPicPr>
        <p:blipFill>
          <a:blip r:embed="rId3"/>
          <a:srcRect/>
          <a:stretch>
            <a:fillRect/>
          </a:stretch>
        </p:blipFill>
        <p:spPr bwMode="auto">
          <a:xfrm>
            <a:off x="228600" y="1143000"/>
            <a:ext cx="3124200" cy="53340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487362"/>
          </a:xfrm>
          <a:solidFill>
            <a:srgbClr val="FFFF00"/>
          </a:solidFill>
        </p:spPr>
        <p:txBody>
          <a:bodyPr>
            <a:normAutofit fontScale="90000"/>
          </a:bodyPr>
          <a:lstStyle/>
          <a:p>
            <a:r>
              <a:rPr lang="en-US" sz="5300" b="1" dirty="0" smtClean="0"/>
              <a:t/>
            </a:r>
            <a:br>
              <a:rPr lang="en-US" sz="5300" b="1" dirty="0" smtClean="0"/>
            </a:br>
            <a:r>
              <a:rPr lang="en-US" sz="5300" b="1" dirty="0" smtClean="0"/>
              <a:t>A "DOUBLE HANDFUL"</a:t>
            </a:r>
            <a:br>
              <a:rPr lang="en-US" sz="5300" b="1" dirty="0" smtClean="0"/>
            </a:br>
            <a:endParaRPr lang="en-US" dirty="0"/>
          </a:p>
        </p:txBody>
      </p:sp>
      <p:sp>
        <p:nvSpPr>
          <p:cNvPr id="3" name="Content Placeholder 2"/>
          <p:cNvSpPr>
            <a:spLocks noGrp="1"/>
          </p:cNvSpPr>
          <p:nvPr>
            <p:ph idx="1"/>
          </p:nvPr>
        </p:nvSpPr>
        <p:spPr>
          <a:xfrm>
            <a:off x="2133600" y="990600"/>
            <a:ext cx="6858000" cy="5867400"/>
          </a:xfrm>
          <a:solidFill>
            <a:srgbClr val="FFFF00"/>
          </a:solidFill>
        </p:spPr>
        <p:txBody>
          <a:bodyPr>
            <a:normAutofit fontScale="62500" lnSpcReduction="20000"/>
          </a:bodyPr>
          <a:lstStyle/>
          <a:p>
            <a:r>
              <a:rPr lang="en-US" sz="3600" b="1" dirty="0" smtClean="0"/>
              <a:t>After having placed the shovelful of burning coals on the floor near the Sanctuary, other priests now bring their senior the two other items he will use to conduct the incense service: a large golden spoon (empty) which was brought from the Chamber of Vessels, and a golden shovel, filled with finely ground incense, brought from the Chamber of the </a:t>
            </a:r>
            <a:r>
              <a:rPr lang="en-US" sz="3600" b="1" dirty="0" err="1" smtClean="0"/>
              <a:t>Avtinas</a:t>
            </a:r>
            <a:r>
              <a:rPr lang="en-US" sz="3600" b="1" dirty="0" smtClean="0"/>
              <a:t> Family where the incense is prepared.</a:t>
            </a:r>
          </a:p>
          <a:p>
            <a:endParaRPr lang="en-US" sz="3600" b="1" dirty="0" smtClean="0"/>
          </a:p>
          <a:p>
            <a:r>
              <a:rPr lang="en-US" sz="3600" b="1" dirty="0" smtClean="0"/>
              <a:t>From the verse above, the sages deduced that the High Priest must remove the incense from the shovel directly into his two palms, without the aid of a vessel; this is the Bible's requirement - </a:t>
            </a:r>
            <a:r>
              <a:rPr lang="en-US" sz="3600" b="1" i="1" dirty="0" smtClean="0"/>
              <a:t>"a double handful of finely ground incense."</a:t>
            </a:r>
            <a:r>
              <a:rPr lang="en-US" sz="3600" b="1" dirty="0" smtClean="0"/>
              <a:t> Thus, there was no set measurement of how much incense was to be brought. It was literally the amount which fitted into each High Priest's palms; the amount therefore differed for each man depending on the size of his hands.</a:t>
            </a:r>
          </a:p>
          <a:p>
            <a:endParaRPr lang="en-US" b="1" dirty="0"/>
          </a:p>
        </p:txBody>
      </p:sp>
      <p:pic>
        <p:nvPicPr>
          <p:cNvPr id="4" name="Picture 12" descr="sanctuary_stairs"/>
          <p:cNvPicPr>
            <a:picLocks noChangeAspect="1" noChangeArrowheads="1"/>
          </p:cNvPicPr>
          <p:nvPr/>
        </p:nvPicPr>
        <p:blipFill>
          <a:blip r:embed="rId2"/>
          <a:srcRect/>
          <a:stretch>
            <a:fillRect/>
          </a:stretch>
        </p:blipFill>
        <p:spPr bwMode="auto">
          <a:xfrm>
            <a:off x="0" y="2286000"/>
            <a:ext cx="2209800" cy="32004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a:solidFill>
            <a:srgbClr val="FFFF00"/>
          </a:solidFill>
        </p:spPr>
        <p:txBody>
          <a:bodyPr>
            <a:noAutofit/>
          </a:bodyPr>
          <a:lstStyle/>
          <a:p>
            <a:r>
              <a:rPr lang="en-US" sz="4800" b="1" dirty="0" smtClean="0">
                <a:solidFill>
                  <a:schemeClr val="accent2"/>
                </a:solidFill>
              </a:rPr>
              <a:t/>
            </a:r>
            <a:br>
              <a:rPr lang="en-US" sz="4800" b="1" dirty="0" smtClean="0">
                <a:solidFill>
                  <a:schemeClr val="accent2"/>
                </a:solidFill>
              </a:rPr>
            </a:br>
            <a:r>
              <a:rPr lang="en-US" sz="4800" b="1" dirty="0" smtClean="0"/>
              <a:t>ENTERING INTO THE SANCTUARY</a:t>
            </a:r>
            <a:r>
              <a:rPr lang="en-US" sz="4800" b="1" dirty="0" smtClean="0">
                <a:solidFill>
                  <a:schemeClr val="accent2"/>
                </a:solidFill>
              </a:rPr>
              <a:t/>
            </a:r>
            <a:br>
              <a:rPr lang="en-US" sz="4800" b="1" dirty="0" smtClean="0">
                <a:solidFill>
                  <a:schemeClr val="accent2"/>
                </a:solidFill>
              </a:rPr>
            </a:br>
            <a:endParaRPr lang="en-US" sz="4800" dirty="0"/>
          </a:p>
        </p:txBody>
      </p:sp>
      <p:sp>
        <p:nvSpPr>
          <p:cNvPr id="3" name="Content Placeholder 2"/>
          <p:cNvSpPr>
            <a:spLocks noGrp="1"/>
          </p:cNvSpPr>
          <p:nvPr>
            <p:ph idx="1"/>
          </p:nvPr>
        </p:nvSpPr>
        <p:spPr>
          <a:xfrm>
            <a:off x="228600" y="1600200"/>
            <a:ext cx="8763000" cy="4953000"/>
          </a:xfrm>
          <a:solidFill>
            <a:srgbClr val="FFFF00"/>
          </a:solidFill>
        </p:spPr>
        <p:txBody>
          <a:bodyPr>
            <a:noAutofit/>
          </a:bodyPr>
          <a:lstStyle/>
          <a:p>
            <a:r>
              <a:rPr lang="en-US" sz="2400" b="1" dirty="0" smtClean="0"/>
              <a:t>He then places the incense in his hands into the golden spoon and holds it with his left hand. In his right hand, he picks up the shovelful of burning coals from the floor before him. In this manner, carrying the spoonful of incense and the shovel of coals, he enters into the Sanctuary until he comes to the two curtains which separate between the Holy (the Sanctuary, which housed the menorah, table and incense altar) and the Holy of Holies.</a:t>
            </a:r>
          </a:p>
          <a:p>
            <a:r>
              <a:rPr lang="en-US" sz="2400" b="1" dirty="0" smtClean="0"/>
              <a:t>In the First Temple, a wall the thickness of one amah (app. 48 or 60 centimeters) separated between these two areas. However, in the Second Temple the two curtains once again formed this distinction, as in the days of the Tabernacle. The two curtains themselves were separated by an empty space measuring one amah wide, like that wall which stood in Solomon's Temple.		</a:t>
            </a:r>
            <a:r>
              <a:rPr lang="en-US" sz="2800" b="1" dirty="0" smtClean="0"/>
              <a:t>		</a:t>
            </a:r>
            <a:endParaRPr lang="en-US" sz="2400" b="1" dirty="0"/>
          </a:p>
        </p:txBody>
      </p:sp>
    </p:spTree>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style>
          <a:lnRef idx="0">
            <a:schemeClr val="accent3"/>
          </a:lnRef>
          <a:fillRef idx="3">
            <a:schemeClr val="accent3"/>
          </a:fillRef>
          <a:effectRef idx="3">
            <a:schemeClr val="accent3"/>
          </a:effectRef>
          <a:fontRef idx="minor">
            <a:schemeClr val="lt1"/>
          </a:fontRef>
        </p:style>
        <p:txBody>
          <a:bodyPr/>
          <a:lstStyle/>
          <a:p>
            <a:r>
              <a:rPr lang="en-US" b="1" dirty="0" smtClean="0">
                <a:solidFill>
                  <a:schemeClr val="tx1">
                    <a:lumMod val="95000"/>
                    <a:lumOff val="5000"/>
                  </a:schemeClr>
                </a:solidFill>
              </a:rPr>
              <a:t>ORTHODOX PRAYERS ON YOM TERUAH &amp; YOM KIPPUR</a:t>
            </a:r>
            <a:endParaRPr lang="en-US" b="1" dirty="0">
              <a:solidFill>
                <a:schemeClr val="tx1">
                  <a:lumMod val="95000"/>
                  <a:lumOff val="5000"/>
                </a:schemeClr>
              </a:solidFill>
            </a:endParaRPr>
          </a:p>
        </p:txBody>
      </p:sp>
      <p:sp>
        <p:nvSpPr>
          <p:cNvPr id="3" name="Subtitle 2"/>
          <p:cNvSpPr>
            <a:spLocks noGrp="1"/>
          </p:cNvSpPr>
          <p:nvPr>
            <p:ph type="subTitle" idx="1"/>
          </p:nvPr>
        </p:nvSpPr>
        <p:spPr>
          <a:xfrm>
            <a:off x="762000" y="3886200"/>
            <a:ext cx="7696200" cy="17526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4800" b="1" dirty="0" smtClean="0">
                <a:solidFill>
                  <a:schemeClr val="tx1">
                    <a:lumMod val="95000"/>
                    <a:lumOff val="5000"/>
                  </a:schemeClr>
                </a:solidFill>
              </a:rPr>
              <a:t>MESSIAH IN THE MACHZOR OF THE FEAST</a:t>
            </a:r>
            <a:endParaRPr lang="en-US" sz="4800" b="1" dirty="0">
              <a:solidFill>
                <a:schemeClr val="tx1">
                  <a:lumMod val="95000"/>
                  <a:lumOff val="5000"/>
                </a:schemeClr>
              </a:solidFill>
            </a:endParaRPr>
          </a:p>
        </p:txBody>
      </p:sp>
    </p:spTree>
  </p:cSld>
  <p:clrMapOvr>
    <a:masterClrMapping/>
  </p:clrMapOvr>
  <p:transition spd="med">
    <p:wip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B12C6ED-113C-41B5-ADE3-F510C124BA4B}" type="slidenum">
              <a:rPr lang="en-US"/>
              <a:pPr/>
              <a:t>170</a:t>
            </a:fld>
            <a:endParaRPr lang="en-US"/>
          </a:p>
        </p:txBody>
      </p:sp>
      <p:sp>
        <p:nvSpPr>
          <p:cNvPr id="231426"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231427" name="Rectangle 3"/>
          <p:cNvSpPr>
            <a:spLocks noChangeArrowheads="1"/>
          </p:cNvSpPr>
          <p:nvPr/>
        </p:nvSpPr>
        <p:spPr bwMode="auto">
          <a:xfrm>
            <a:off x="228600" y="838200"/>
            <a:ext cx="8763000" cy="5754125"/>
          </a:xfrm>
          <a:prstGeom prst="rect">
            <a:avLst/>
          </a:prstGeom>
          <a:solidFill>
            <a:srgbClr val="FFFF00"/>
          </a:solidFill>
          <a:ln w="9525">
            <a:noFill/>
            <a:miter lim="800000"/>
            <a:headEnd/>
            <a:tailEnd/>
          </a:ln>
          <a:effectLst/>
        </p:spPr>
        <p:txBody>
          <a:bodyPr wrap="square" tIns="44436" anchor="ctr">
            <a:spAutoFit/>
          </a:bodyPr>
          <a:lstStyle/>
          <a:p>
            <a:pPr algn="ctr"/>
            <a:r>
              <a:rPr lang="en-US" dirty="0"/>
              <a:t/>
            </a:r>
            <a:br>
              <a:rPr lang="en-US" dirty="0"/>
            </a:br>
            <a:r>
              <a:rPr lang="en-US" sz="3200" b="1" dirty="0">
                <a:solidFill>
                  <a:schemeClr val="accent2"/>
                </a:solidFill>
              </a:rPr>
              <a:t>BETWEEN THE CURTAINS</a:t>
            </a:r>
            <a:endParaRPr lang="en-US" sz="2800" b="1" dirty="0">
              <a:solidFill>
                <a:schemeClr val="accent2"/>
              </a:solidFill>
            </a:endParaRPr>
          </a:p>
          <a:p>
            <a:r>
              <a:rPr lang="en-US" sz="2400" b="1" dirty="0"/>
              <a:t>One end of each of these two curtains was folded over on the outside and pinned up </a:t>
            </a:r>
            <a:r>
              <a:rPr lang="en-US" sz="2400" b="1" dirty="0" smtClean="0"/>
              <a:t>by </a:t>
            </a:r>
            <a:r>
              <a:rPr lang="en-US" sz="2400" b="1" dirty="0"/>
              <a:t>a golden clasp; the outer curtain was pinned on the southern side, and the inner, </a:t>
            </a:r>
            <a:r>
              <a:rPr lang="en-US" sz="2400" b="1" dirty="0" smtClean="0"/>
              <a:t>on </a:t>
            </a:r>
            <a:r>
              <a:rPr lang="en-US" sz="2400" b="1" dirty="0"/>
              <a:t>the northern side. Thus an aisle was formed which provided an open passageway </a:t>
            </a:r>
            <a:r>
              <a:rPr lang="en-US" sz="2400" b="1" dirty="0" smtClean="0"/>
              <a:t>between </a:t>
            </a:r>
            <a:r>
              <a:rPr lang="en-US" sz="2400" b="1" dirty="0"/>
              <a:t>the two curtains. Carrying the implements, the High Priest walked between </a:t>
            </a:r>
            <a:r>
              <a:rPr lang="en-US" sz="2400" b="1" dirty="0" smtClean="0"/>
              <a:t>the </a:t>
            </a:r>
            <a:r>
              <a:rPr lang="en-US" sz="2400" b="1" dirty="0"/>
              <a:t>curtains until he reached the northern side of the inner curtain </a:t>
            </a:r>
            <a:r>
              <a:rPr lang="en-US" sz="2800" b="1" dirty="0"/>
              <a:t>- </a:t>
            </a:r>
            <a:r>
              <a:rPr lang="en-US" sz="2400" b="1" dirty="0"/>
              <a:t>the spot where </a:t>
            </a:r>
          </a:p>
          <a:p>
            <a:r>
              <a:rPr lang="en-US" sz="2400" b="1" dirty="0"/>
              <a:t>it was held up.	</a:t>
            </a:r>
          </a:p>
          <a:p>
            <a:r>
              <a:rPr lang="en-US" sz="2400" dirty="0"/>
              <a:t>	</a:t>
            </a:r>
          </a:p>
          <a:p>
            <a:endParaRPr lang="en-US" dirty="0"/>
          </a:p>
          <a:p>
            <a:r>
              <a:rPr lang="en-US" sz="1200" b="1" dirty="0">
                <a:solidFill>
                  <a:schemeClr val="accent2"/>
                </a:solidFill>
                <a:effectLst>
                  <a:outerShdw blurRad="38100" dist="38100" dir="2700000" algn="tl">
                    <a:srgbClr val="C0C0C0"/>
                  </a:outerShdw>
                </a:effectLst>
              </a:rPr>
              <a:t>		</a:t>
            </a:r>
            <a:r>
              <a:rPr lang="en-US" sz="1200" b="1" dirty="0" smtClean="0">
                <a:solidFill>
                  <a:schemeClr val="accent2"/>
                </a:solidFill>
                <a:effectLst>
                  <a:outerShdw blurRad="38100" dist="38100" dir="2700000" algn="tl">
                    <a:srgbClr val="C0C0C0"/>
                  </a:outerShdw>
                </a:effectLst>
              </a:rPr>
              <a:t> </a:t>
            </a:r>
            <a:endParaRPr lang="en-US" sz="1200" dirty="0">
              <a:effectLst>
                <a:outerShdw blurRad="38100" dist="38100" dir="2700000" algn="tl">
                  <a:srgbClr val="C0C0C0"/>
                </a:outerShdw>
              </a:effectLst>
            </a:endParaRPr>
          </a:p>
          <a:p>
            <a:r>
              <a:rPr lang="en-US" sz="1200" dirty="0">
                <a:effectLst>
                  <a:outerShdw blurRad="38100" dist="38100" dir="2700000" algn="tl">
                    <a:srgbClr val="C0C0C0"/>
                  </a:outerShdw>
                </a:effectLst>
              </a:rPr>
              <a:t>				</a:t>
            </a:r>
          </a:p>
          <a:p>
            <a:endParaRPr lang="en-US" sz="1200" b="1" dirty="0">
              <a:solidFill>
                <a:schemeClr val="accent2"/>
              </a:solidFill>
              <a:effectLst>
                <a:outerShdw blurRad="38100" dist="38100" dir="2700000" algn="tl">
                  <a:srgbClr val="C0C0C0"/>
                </a:outerShdw>
              </a:effectLst>
            </a:endParaRPr>
          </a:p>
          <a:p>
            <a:r>
              <a:rPr lang="en-US" sz="1200" b="1" dirty="0" smtClean="0">
                <a:solidFill>
                  <a:schemeClr val="accent2"/>
                </a:solidFill>
                <a:effectLst>
                  <a:outerShdw blurRad="38100" dist="38100" dir="2700000" algn="tl">
                    <a:srgbClr val="C0C0C0"/>
                  </a:outerShdw>
                </a:effectLst>
              </a:rPr>
              <a:t> </a:t>
            </a:r>
            <a:endParaRPr lang="en-US" sz="1200" dirty="0">
              <a:effectLst>
                <a:outerShdw blurRad="38100" dist="38100" dir="2700000" algn="tl">
                  <a:srgbClr val="C0C0C0"/>
                </a:outerShdw>
              </a:effectLst>
            </a:endParaRPr>
          </a:p>
          <a:p>
            <a:endParaRPr lang="en-US" sz="1200" dirty="0">
              <a:effectLst>
                <a:outerShdw blurRad="38100" dist="38100" dir="2700000" algn="tl">
                  <a:srgbClr val="C0C0C0"/>
                </a:outerShdw>
              </a:effectLst>
            </a:endParaRPr>
          </a:p>
          <a:p>
            <a:endParaRPr lang="en-US" sz="1200" dirty="0"/>
          </a:p>
        </p:txBody>
      </p:sp>
      <p:pic>
        <p:nvPicPr>
          <p:cNvPr id="231431" name="Picture 7" descr="between_curtains"/>
          <p:cNvPicPr>
            <a:picLocks noChangeAspect="1" noChangeArrowheads="1"/>
          </p:cNvPicPr>
          <p:nvPr/>
        </p:nvPicPr>
        <p:blipFill>
          <a:blip r:embed="rId3"/>
          <a:srcRect/>
          <a:stretch>
            <a:fillRect/>
          </a:stretch>
        </p:blipFill>
        <p:spPr bwMode="auto">
          <a:xfrm>
            <a:off x="5867400" y="4038600"/>
            <a:ext cx="2544763" cy="2684463"/>
          </a:xfrm>
          <a:prstGeom prst="rect">
            <a:avLst/>
          </a:prstGeom>
          <a:noFill/>
        </p:spPr>
      </p:pic>
      <p:sp>
        <p:nvSpPr>
          <p:cNvPr id="231434" name="WordArt 10"/>
          <p:cNvSpPr>
            <a:spLocks noChangeArrowheads="1" noChangeShapeType="1" noTextEdit="1"/>
          </p:cNvSpPr>
          <p:nvPr/>
        </p:nvSpPr>
        <p:spPr bwMode="auto">
          <a:xfrm>
            <a:off x="457200" y="152400"/>
            <a:ext cx="8305800" cy="647700"/>
          </a:xfrm>
          <a:prstGeom prst="rect">
            <a:avLst/>
          </a:prstGeom>
        </p:spPr>
        <p:txBody>
          <a:bodyPr wrap="none" fromWordArt="1">
            <a:prstTxWarp prst="textPlain">
              <a:avLst>
                <a:gd name="adj" fmla="val 50000"/>
              </a:avLst>
            </a:prstTxWarp>
          </a:bodyPr>
          <a:lstStyle/>
          <a:p>
            <a:pPr algn="ctr"/>
            <a:r>
              <a:rPr lang="en-US" sz="24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Altar of Incense at Yom Kippur</a:t>
            </a:r>
          </a:p>
        </p:txBody>
      </p:sp>
    </p:spTree>
  </p:cSld>
  <p:clrMapOvr>
    <a:masterClrMapping/>
  </p:clrMapOvr>
  <p:transition spd="med">
    <p:wip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sz="6000" b="1" dirty="0" smtClean="0"/>
              <a:t>IN THE HOLY OF HOLIES</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en-US" dirty="0"/>
          </a:p>
        </p:txBody>
      </p:sp>
      <p:sp>
        <p:nvSpPr>
          <p:cNvPr id="3" name="Content Placeholder 2"/>
          <p:cNvSpPr>
            <a:spLocks noGrp="1"/>
          </p:cNvSpPr>
          <p:nvPr>
            <p:ph idx="1"/>
          </p:nvPr>
        </p:nvSpPr>
        <p:spPr>
          <a:xfrm>
            <a:off x="2438400" y="1447800"/>
            <a:ext cx="6477000" cy="5181600"/>
          </a:xfrm>
          <a:solidFill>
            <a:srgbClr val="FFFF00"/>
          </a:solidFill>
        </p:spPr>
        <p:txBody>
          <a:bodyPr>
            <a:normAutofit fontScale="92500" lnSpcReduction="10000"/>
          </a:bodyPr>
          <a:lstStyle/>
          <a:p>
            <a:r>
              <a:rPr lang="en-US" b="1" dirty="0" smtClean="0"/>
              <a:t>Here the High Priest stood at the opening of the Holy of Holies. He now turns and faces the south with his left side along the length of the curtain, so that he may walk to the center of the room to stand in the place known as "between the poles" – between the two poles of the Ark of the Testimony. However, the Holy of Holies was empty ... for the Ark of the Testimony  did not stand in the Second Temple.</a:t>
            </a:r>
          </a:p>
          <a:p>
            <a:endParaRPr lang="en-US" dirty="0"/>
          </a:p>
        </p:txBody>
      </p:sp>
      <p:pic>
        <p:nvPicPr>
          <p:cNvPr id="4" name="Picture 8"/>
          <p:cNvPicPr>
            <a:picLocks noChangeAspect="1" noChangeArrowheads="1"/>
          </p:cNvPicPr>
          <p:nvPr/>
        </p:nvPicPr>
        <p:blipFill>
          <a:blip r:embed="rId2"/>
          <a:srcRect/>
          <a:stretch>
            <a:fillRect/>
          </a:stretch>
        </p:blipFill>
        <p:spPr bwMode="auto">
          <a:xfrm>
            <a:off x="0" y="1981200"/>
            <a:ext cx="2438400" cy="4648200"/>
          </a:xfrm>
          <a:prstGeom prst="rect">
            <a:avLst/>
          </a:prstGeom>
          <a:noFill/>
          <a:ln w="9525">
            <a:noFill/>
            <a:miter lim="800000"/>
            <a:headEnd/>
            <a:tailEnd/>
          </a:ln>
          <a:effectLst/>
        </p:spPr>
      </p:pic>
    </p:spTree>
  </p:cSld>
  <p:clrMapOvr>
    <a:masterClrMapping/>
  </p:clrMapOvr>
  <p:transition spd="med">
    <p:wip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0673A3A-181B-4F54-81BF-9AAA5A60AA73}" type="slidenum">
              <a:rPr lang="en-US"/>
              <a:pPr/>
              <a:t>172</a:t>
            </a:fld>
            <a:endParaRPr lang="en-US"/>
          </a:p>
        </p:txBody>
      </p:sp>
      <p:sp>
        <p:nvSpPr>
          <p:cNvPr id="230402"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r>
              <a:rPr lang="en-US" sz="800">
                <a:latin typeface="Arial" charset="0"/>
              </a:rPr>
              <a:t> </a:t>
            </a:r>
          </a:p>
        </p:txBody>
      </p:sp>
      <p:pic>
        <p:nvPicPr>
          <p:cNvPr id="230410" name="Picture 10" descr="placing_2nd"/>
          <p:cNvPicPr>
            <a:picLocks noChangeAspect="1" noChangeArrowheads="1"/>
          </p:cNvPicPr>
          <p:nvPr/>
        </p:nvPicPr>
        <p:blipFill>
          <a:blip r:embed="rId3"/>
          <a:srcRect/>
          <a:stretch>
            <a:fillRect/>
          </a:stretch>
        </p:blipFill>
        <p:spPr bwMode="auto">
          <a:xfrm>
            <a:off x="381000" y="990600"/>
            <a:ext cx="1838325" cy="2805113"/>
          </a:xfrm>
          <a:prstGeom prst="rect">
            <a:avLst/>
          </a:prstGeom>
          <a:noFill/>
        </p:spPr>
      </p:pic>
      <p:sp>
        <p:nvSpPr>
          <p:cNvPr id="230411" name="Rectangle 11"/>
          <p:cNvSpPr>
            <a:spLocks noChangeArrowheads="1"/>
          </p:cNvSpPr>
          <p:nvPr/>
        </p:nvSpPr>
        <p:spPr bwMode="auto">
          <a:xfrm>
            <a:off x="2286000" y="990600"/>
            <a:ext cx="6629400" cy="6001643"/>
          </a:xfrm>
          <a:prstGeom prst="rect">
            <a:avLst/>
          </a:prstGeom>
          <a:solidFill>
            <a:srgbClr val="FFFF00"/>
          </a:solidFill>
          <a:ln w="9525">
            <a:noFill/>
            <a:miter lim="800000"/>
            <a:headEnd/>
            <a:tailEnd/>
          </a:ln>
          <a:effectLst/>
        </p:spPr>
        <p:txBody>
          <a:bodyPr wrap="square" anchor="ctr">
            <a:spAutoFit/>
          </a:bodyPr>
          <a:lstStyle/>
          <a:p>
            <a:r>
              <a:rPr lang="en-US" sz="2400" b="1" dirty="0">
                <a:solidFill>
                  <a:schemeClr val="accent2"/>
                </a:solidFill>
              </a:rPr>
              <a:t>PLACING THE COALS DOWN: SECOND TEMPLE</a:t>
            </a:r>
          </a:p>
          <a:p>
            <a:r>
              <a:rPr lang="en-US" sz="2400" dirty="0"/>
              <a:t>But in the face of the ark's absence in the Second Temple era, he would place the shovel down on the foundation stone itself, in the place where the poles would be extending had the ark been there.</a:t>
            </a:r>
          </a:p>
          <a:p>
            <a:endParaRPr lang="en-US" sz="2400" dirty="0"/>
          </a:p>
          <a:p>
            <a:r>
              <a:rPr lang="en-US" sz="2400" b="1" dirty="0">
                <a:solidFill>
                  <a:schemeClr val="accent2"/>
                </a:solidFill>
              </a:rPr>
              <a:t>THE MOST DIFFICULT TASK OF ALL</a:t>
            </a:r>
          </a:p>
          <a:p>
            <a:r>
              <a:rPr lang="en-US" sz="2400" dirty="0"/>
              <a:t>Once the High Priest put down the shovel, he must then return the fine incense powder from the spoon and back into his palms - for when he places the incense on the coals, it must be directly from his palms, the "double handful." This was the most difficult task ever done by one person in the Holy Temple; it required great expertise. </a:t>
            </a:r>
          </a:p>
          <a:p>
            <a:endParaRPr lang="en-US" sz="2400" dirty="0"/>
          </a:p>
          <a:p>
            <a:r>
              <a:rPr lang="en-US" sz="2400" dirty="0" smtClean="0"/>
              <a:t> </a:t>
            </a:r>
            <a:endParaRPr lang="en-US" sz="2400" dirty="0"/>
          </a:p>
        </p:txBody>
      </p:sp>
      <p:pic>
        <p:nvPicPr>
          <p:cNvPr id="230415" name="Picture 15" descr="grains"/>
          <p:cNvPicPr>
            <a:picLocks noChangeAspect="1" noChangeArrowheads="1"/>
          </p:cNvPicPr>
          <p:nvPr/>
        </p:nvPicPr>
        <p:blipFill>
          <a:blip r:embed="rId4"/>
          <a:srcRect/>
          <a:stretch>
            <a:fillRect/>
          </a:stretch>
        </p:blipFill>
        <p:spPr bwMode="auto">
          <a:xfrm>
            <a:off x="381000" y="4267200"/>
            <a:ext cx="1828800" cy="2209800"/>
          </a:xfrm>
          <a:prstGeom prst="rect">
            <a:avLst/>
          </a:prstGeom>
          <a:noFill/>
        </p:spPr>
      </p:pic>
      <p:sp>
        <p:nvSpPr>
          <p:cNvPr id="230416" name="WordArt 16"/>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Altar of Incense at Yom Kippur</a:t>
            </a:r>
          </a:p>
        </p:txBody>
      </p:sp>
    </p:spTree>
  </p:cSld>
  <p:clrMapOvr>
    <a:masterClrMapping/>
  </p:clrMapOvr>
  <p:transition spd="med">
    <p:wip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685800"/>
            <a:ext cx="8534399" cy="5486400"/>
          </a:xfrm>
          <a:solidFill>
            <a:srgbClr val="FFFF00"/>
          </a:solidFill>
        </p:spPr>
        <p:txBody>
          <a:bodyPr>
            <a:noAutofit/>
          </a:bodyPr>
          <a:lstStyle/>
          <a:p>
            <a:pPr>
              <a:buNone/>
            </a:pPr>
            <a:r>
              <a:rPr lang="en-US" sz="2800" b="1" dirty="0" smtClean="0"/>
              <a:t>	It would appear to be a nearly impossible feat for someone who had not practiced and been totally prepared. It was done in the following manner: The High Priest takes the spoon full of incense and slowly pulls it with his two thumbs against his arms and body, with the handle resting against him (some maintain that he actually held the top of the handle in his teeth). He balances the body of the spoon itself until it is level with his hands. Then he gently leans the spoon into his palms, turning and rocking it back and forth so that the contents are emptied into his palms. </a:t>
            </a:r>
          </a:p>
          <a:p>
            <a:pPr algn="ctr">
              <a:buNone/>
            </a:pPr>
            <a:r>
              <a:rPr lang="en-US" sz="2400" b="1" dirty="0" smtClean="0">
                <a:solidFill>
                  <a:schemeClr val="accent2"/>
                </a:solidFill>
              </a:rPr>
              <a:t> </a:t>
            </a:r>
            <a:endParaRPr lang="en-US" sz="2000" dirty="0"/>
          </a:p>
        </p:txBody>
      </p:sp>
    </p:spTree>
  </p:cSld>
  <p:clrMapOvr>
    <a:masterClrMapping/>
  </p:clrMapOvr>
  <p:transition spd="med">
    <p:wip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28600"/>
            <a:ext cx="6629400" cy="5570756"/>
          </a:xfrm>
          <a:prstGeom prst="rect">
            <a:avLst/>
          </a:prstGeom>
          <a:solidFill>
            <a:srgbClr val="FFFF00"/>
          </a:solidFill>
        </p:spPr>
        <p:txBody>
          <a:bodyPr wrap="square">
            <a:spAutoFit/>
          </a:bodyPr>
          <a:lstStyle/>
          <a:p>
            <a:pPr algn="ctr"/>
            <a:r>
              <a:rPr lang="en-US" sz="2800" b="1" dirty="0" smtClean="0">
                <a:solidFill>
                  <a:schemeClr val="accent2"/>
                </a:solidFill>
              </a:rPr>
              <a:t>NOT EVEN ONE GRAIN MAY FALL</a:t>
            </a:r>
          </a:p>
          <a:p>
            <a:r>
              <a:rPr lang="en-US" sz="2400" b="1" dirty="0" smtClean="0"/>
              <a:t>As we have described it, this process is difficult enough to accomplish. But what makes the </a:t>
            </a:r>
            <a:r>
              <a:rPr lang="en-US" sz="2400" b="1" dirty="0" err="1" smtClean="0"/>
              <a:t>excercise</a:t>
            </a:r>
            <a:r>
              <a:rPr lang="en-US" sz="2400" b="1" dirty="0" smtClean="0"/>
              <a:t> even more formidable - enough to merit the appellation of "the most difficult task of all" - is the requirement that the High Priest must not allow even one tiny grain to fall. The entire contents within the spoon must be completely </a:t>
            </a:r>
            <a:r>
              <a:rPr lang="en-US" sz="2400" b="1" dirty="0" err="1" smtClean="0"/>
              <a:t>transfered</a:t>
            </a:r>
            <a:r>
              <a:rPr lang="en-US" sz="2400" b="1" dirty="0" smtClean="0"/>
              <a:t> to his hands, to the very last drop. For if even a negligible measure is missing, then the amount he will be placing on the coals is no longer a double handful, for something fell from his hands. Thus he would not be fulfilling </a:t>
            </a:r>
            <a:r>
              <a:rPr lang="en-US" sz="2400" b="1" dirty="0" err="1" smtClean="0"/>
              <a:t>Elohim's</a:t>
            </a:r>
            <a:r>
              <a:rPr lang="en-US" sz="2400" b="1" dirty="0" smtClean="0"/>
              <a:t> requirement.</a:t>
            </a:r>
          </a:p>
          <a:p>
            <a:endParaRPr lang="en-US" sz="1400" dirty="0"/>
          </a:p>
        </p:txBody>
      </p:sp>
      <p:pic>
        <p:nvPicPr>
          <p:cNvPr id="3" name="Picture 13" descr="handful"/>
          <p:cNvPicPr>
            <a:picLocks noChangeAspect="1" noChangeArrowheads="1"/>
          </p:cNvPicPr>
          <p:nvPr/>
        </p:nvPicPr>
        <p:blipFill>
          <a:blip r:embed="rId2"/>
          <a:srcRect/>
          <a:stretch>
            <a:fillRect/>
          </a:stretch>
        </p:blipFill>
        <p:spPr bwMode="auto">
          <a:xfrm>
            <a:off x="0" y="914400"/>
            <a:ext cx="2362200" cy="31115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b="1" dirty="0" smtClean="0">
                <a:solidFill>
                  <a:schemeClr val="accent2"/>
                </a:solidFill>
                <a:effectLst>
                  <a:outerShdw blurRad="38100" dist="38100" dir="2700000" algn="tl">
                    <a:srgbClr val="C0C0C0"/>
                  </a:outerShdw>
                </a:effectLst>
              </a:rPr>
              <a:t/>
            </a:r>
            <a:br>
              <a:rPr lang="en-US" b="1" dirty="0" smtClean="0">
                <a:solidFill>
                  <a:schemeClr val="accent2"/>
                </a:solidFill>
                <a:effectLst>
                  <a:outerShdw blurRad="38100" dist="38100" dir="2700000" algn="tl">
                    <a:srgbClr val="C0C0C0"/>
                  </a:outerShdw>
                </a:effectLst>
              </a:rPr>
            </a:br>
            <a:r>
              <a:rPr lang="en-US" b="1" dirty="0" smtClean="0"/>
              <a:t>PLACING THE COALS DOWN: IN THE FIRST TEMPLE</a:t>
            </a:r>
            <a:br>
              <a:rPr lang="en-US" b="1" dirty="0" smtClean="0"/>
            </a:br>
            <a:endParaRPr lang="en-US" dirty="0"/>
          </a:p>
        </p:txBody>
      </p:sp>
      <p:sp>
        <p:nvSpPr>
          <p:cNvPr id="3" name="Content Placeholder 2"/>
          <p:cNvSpPr>
            <a:spLocks noGrp="1"/>
          </p:cNvSpPr>
          <p:nvPr>
            <p:ph idx="1"/>
          </p:nvPr>
        </p:nvSpPr>
        <p:spPr>
          <a:xfrm>
            <a:off x="2819400" y="1600200"/>
            <a:ext cx="5867400" cy="4953000"/>
          </a:xfrm>
          <a:solidFill>
            <a:srgbClr val="FFFF00"/>
          </a:solidFill>
        </p:spPr>
        <p:txBody>
          <a:bodyPr>
            <a:normAutofit lnSpcReduction="10000"/>
          </a:bodyPr>
          <a:lstStyle/>
          <a:p>
            <a:pPr>
              <a:buNone/>
            </a:pPr>
            <a:r>
              <a:rPr lang="en-US" sz="3600" b="1" dirty="0" smtClean="0"/>
              <a:t>	</a:t>
            </a:r>
            <a:r>
              <a:rPr lang="en-US" sz="4000" b="1" dirty="0" smtClean="0"/>
              <a:t>When the Tabernacle and First Temple stood, the High Priest faced the holy Ark of the Testimony and placed the shovel of coals down, directly between the two poles of the ark.</a:t>
            </a:r>
            <a:endParaRPr lang="en-US" sz="3600" b="1" dirty="0" smtClean="0"/>
          </a:p>
          <a:p>
            <a:endParaRPr lang="en-US" dirty="0"/>
          </a:p>
        </p:txBody>
      </p:sp>
      <p:pic>
        <p:nvPicPr>
          <p:cNvPr id="4" name="Picture 9" descr="ark_incense"/>
          <p:cNvPicPr>
            <a:picLocks noChangeAspect="1" noChangeArrowheads="1"/>
          </p:cNvPicPr>
          <p:nvPr/>
        </p:nvPicPr>
        <p:blipFill>
          <a:blip r:embed="rId2"/>
          <a:srcRect/>
          <a:stretch>
            <a:fillRect/>
          </a:stretch>
        </p:blipFill>
        <p:spPr bwMode="auto">
          <a:xfrm>
            <a:off x="0" y="2057400"/>
            <a:ext cx="2682875" cy="35814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6CF04E2-FEB4-4409-BB12-845126509BA2}" type="slidenum">
              <a:rPr lang="en-US"/>
              <a:pPr/>
              <a:t>176</a:t>
            </a:fld>
            <a:endParaRPr lang="en-US"/>
          </a:p>
        </p:txBody>
      </p:sp>
      <p:sp>
        <p:nvSpPr>
          <p:cNvPr id="232450"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r>
              <a:rPr lang="en-US" sz="800">
                <a:latin typeface="Arial" charset="0"/>
              </a:rPr>
              <a:t> </a:t>
            </a:r>
          </a:p>
        </p:txBody>
      </p:sp>
      <p:sp>
        <p:nvSpPr>
          <p:cNvPr id="232453" name="Rectangle 5"/>
          <p:cNvSpPr>
            <a:spLocks noChangeArrowheads="1"/>
          </p:cNvSpPr>
          <p:nvPr/>
        </p:nvSpPr>
        <p:spPr bwMode="auto">
          <a:xfrm>
            <a:off x="228600" y="1066800"/>
            <a:ext cx="6553200" cy="5447645"/>
          </a:xfrm>
          <a:prstGeom prst="rect">
            <a:avLst/>
          </a:prstGeom>
          <a:solidFill>
            <a:srgbClr val="FFFF00"/>
          </a:solidFill>
          <a:ln w="9525">
            <a:noFill/>
            <a:miter lim="800000"/>
            <a:headEnd/>
            <a:tailEnd/>
          </a:ln>
          <a:effectLst/>
        </p:spPr>
        <p:txBody>
          <a:bodyPr wrap="square" anchor="ctr">
            <a:spAutoFit/>
          </a:bodyPr>
          <a:lstStyle/>
          <a:p>
            <a:pPr algn="ctr"/>
            <a:r>
              <a:rPr lang="en-US" sz="2400" b="1" dirty="0">
                <a:solidFill>
                  <a:schemeClr val="accent2"/>
                </a:solidFill>
              </a:rPr>
              <a:t>PLACING THE INCENSE ON THE COALS</a:t>
            </a:r>
          </a:p>
          <a:p>
            <a:r>
              <a:rPr lang="en-US" sz="2400" b="1" dirty="0"/>
              <a:t>From his palms the </a:t>
            </a:r>
            <a:r>
              <a:rPr lang="en-US" sz="2400" b="1" dirty="0" smtClean="0"/>
              <a:t>High. </a:t>
            </a:r>
            <a:r>
              <a:rPr lang="en-US" sz="2400" b="1" dirty="0"/>
              <a:t>He stands there and waits momentarily, until the entire chamber is filled with smoke</a:t>
            </a:r>
            <a:r>
              <a:rPr lang="en-US" sz="2400" b="1" dirty="0" smtClean="0"/>
              <a:t>. Priest places the incense onto the coals in the shovel, on the side of the shovel away from where he is standing, so that he will not be burned as the flames ignite</a:t>
            </a:r>
            <a:endParaRPr lang="en-US" sz="2400" b="1" dirty="0"/>
          </a:p>
          <a:p>
            <a:endParaRPr lang="en-US" sz="2400" b="1" dirty="0"/>
          </a:p>
          <a:p>
            <a:r>
              <a:rPr lang="en-US" sz="2400" b="1" dirty="0"/>
              <a:t>The Yom Kippur incense offering completed, he then exits the Holy of Holies with extreme </a:t>
            </a:r>
            <a:r>
              <a:rPr lang="en-US" sz="2400" b="1" dirty="0" err="1"/>
              <a:t>reverance</a:t>
            </a:r>
            <a:r>
              <a:rPr lang="en-US" sz="2400" b="1" dirty="0"/>
              <a:t> - backwards, entering through the two curtains back into the Sanctuary without once having turned his back on the holy place.</a:t>
            </a:r>
          </a:p>
          <a:p>
            <a:endParaRPr lang="en-US" sz="1200" dirty="0">
              <a:effectLst>
                <a:outerShdw blurRad="38100" dist="38100" dir="2700000" algn="tl">
                  <a:srgbClr val="C0C0C0"/>
                </a:outerShdw>
              </a:effectLst>
            </a:endParaRPr>
          </a:p>
          <a:p>
            <a:r>
              <a:rPr lang="en-US" sz="1200" b="1" dirty="0" smtClean="0">
                <a:solidFill>
                  <a:schemeClr val="accent2"/>
                </a:solidFill>
                <a:effectLst>
                  <a:outerShdw blurRad="38100" dist="38100" dir="2700000" algn="tl">
                    <a:srgbClr val="C0C0C0"/>
                  </a:outerShdw>
                </a:effectLst>
              </a:rPr>
              <a:t> </a:t>
            </a:r>
            <a:endParaRPr lang="en-US" sz="1200" b="1" i="1" dirty="0">
              <a:effectLst>
                <a:outerShdw blurRad="38100" dist="38100" dir="2700000" algn="tl">
                  <a:srgbClr val="C0C0C0"/>
                </a:outerShdw>
              </a:effectLst>
            </a:endParaRPr>
          </a:p>
          <a:p>
            <a:endParaRPr lang="en-US" sz="1200" b="1" i="1" dirty="0">
              <a:effectLst>
                <a:outerShdw blurRad="38100" dist="38100" dir="2700000" algn="tl">
                  <a:srgbClr val="C0C0C0"/>
                </a:outerShdw>
              </a:effectLst>
            </a:endParaRPr>
          </a:p>
        </p:txBody>
      </p:sp>
      <p:pic>
        <p:nvPicPr>
          <p:cNvPr id="232457" name="Picture 9" descr="quick_prayer"/>
          <p:cNvPicPr>
            <a:picLocks noChangeAspect="1" noChangeArrowheads="1"/>
          </p:cNvPicPr>
          <p:nvPr/>
        </p:nvPicPr>
        <p:blipFill>
          <a:blip r:embed="rId3"/>
          <a:srcRect/>
          <a:stretch>
            <a:fillRect/>
          </a:stretch>
        </p:blipFill>
        <p:spPr bwMode="auto">
          <a:xfrm>
            <a:off x="6858000" y="1828800"/>
            <a:ext cx="2133600" cy="3619500"/>
          </a:xfrm>
          <a:prstGeom prst="rect">
            <a:avLst/>
          </a:prstGeom>
          <a:noFill/>
        </p:spPr>
      </p:pic>
      <p:sp>
        <p:nvSpPr>
          <p:cNvPr id="232458" name="WordArt 10"/>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Altar of Incense at Yom Kippur</a:t>
            </a:r>
          </a:p>
        </p:txBody>
      </p:sp>
    </p:spTree>
  </p:cSld>
  <p:clrMapOvr>
    <a:masterClrMapping/>
  </p:clrMapOvr>
  <p:transition spd="med">
    <p:wip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solidFill>
            <a:srgbClr val="FFFF00"/>
          </a:solidFill>
        </p:spPr>
        <p:txBody>
          <a:bodyPr>
            <a:normAutofit fontScale="40000" lnSpcReduction="20000"/>
          </a:bodyPr>
          <a:lstStyle/>
          <a:p>
            <a:pPr algn="ctr">
              <a:buNone/>
            </a:pPr>
            <a:r>
              <a:rPr lang="en-US" b="1" dirty="0" smtClean="0">
                <a:solidFill>
                  <a:schemeClr val="accent2"/>
                </a:solidFill>
              </a:rPr>
              <a:t>	</a:t>
            </a:r>
          </a:p>
          <a:p>
            <a:pPr algn="ctr">
              <a:buNone/>
            </a:pPr>
            <a:r>
              <a:rPr lang="en-US" sz="6500" b="1" dirty="0" smtClean="0">
                <a:solidFill>
                  <a:srgbClr val="0000FF"/>
                </a:solidFill>
              </a:rPr>
              <a:t>THE HIGH PRIEST'S "SHORT" PRAYER</a:t>
            </a:r>
          </a:p>
          <a:p>
            <a:pPr>
              <a:buNone/>
            </a:pPr>
            <a:endParaRPr lang="en-US" sz="3600" b="1" dirty="0" smtClean="0"/>
          </a:p>
          <a:p>
            <a:pPr>
              <a:buNone/>
            </a:pPr>
            <a:r>
              <a:rPr lang="en-US" sz="5500" b="1" dirty="0" smtClean="0"/>
              <a:t>Standing alone in the Sanctuary, the High Priest has successfully entered </a:t>
            </a:r>
          </a:p>
          <a:p>
            <a:pPr>
              <a:buNone/>
            </a:pPr>
            <a:r>
              <a:rPr lang="en-US" sz="5500" b="1" dirty="0" smtClean="0"/>
              <a:t>and exited the holiest place on earth - the center of creation and of </a:t>
            </a:r>
            <a:r>
              <a:rPr lang="en-US" sz="5500" b="1" dirty="0" err="1" smtClean="0"/>
              <a:t>Elohim's</a:t>
            </a:r>
            <a:r>
              <a:rPr lang="en-US" sz="5500" b="1" dirty="0" smtClean="0"/>
              <a:t> </a:t>
            </a:r>
          </a:p>
          <a:p>
            <a:pPr>
              <a:buNone/>
            </a:pPr>
            <a:r>
              <a:rPr lang="en-US" sz="5500" b="1" dirty="0" smtClean="0"/>
              <a:t>glory. He has made atonement for his people in the manner which </a:t>
            </a:r>
            <a:r>
              <a:rPr lang="en-US" sz="5500" b="1" dirty="0" err="1" smtClean="0"/>
              <a:t>Elohim</a:t>
            </a:r>
            <a:endParaRPr lang="en-US" sz="5500" b="1" dirty="0" smtClean="0"/>
          </a:p>
          <a:p>
            <a:pPr>
              <a:buNone/>
            </a:pPr>
            <a:r>
              <a:rPr lang="en-US" sz="5500" b="1" dirty="0" smtClean="0"/>
              <a:t>has prescribed for this holy day. Thus it would be most natural for him to reflect upon this rarefied moment of Divine communion by offering his own heartfelt prayer.</a:t>
            </a:r>
          </a:p>
          <a:p>
            <a:endParaRPr lang="en-US" sz="5500" b="1" dirty="0" smtClean="0"/>
          </a:p>
          <a:p>
            <a:pPr>
              <a:buNone/>
            </a:pPr>
            <a:r>
              <a:rPr lang="en-US" sz="5500" b="1" dirty="0" smtClean="0"/>
              <a:t>Yet this prayer, recorded by the Talmud, is remarkably short and concise:</a:t>
            </a:r>
          </a:p>
          <a:p>
            <a:pPr>
              <a:buNone/>
            </a:pPr>
            <a:r>
              <a:rPr lang="en-US" sz="5500" b="1" dirty="0" smtClean="0"/>
              <a:t>"</a:t>
            </a:r>
            <a:r>
              <a:rPr lang="en-US" sz="5500" b="1" i="1" dirty="0" smtClean="0"/>
              <a:t>May it be Your will, Lord our </a:t>
            </a:r>
            <a:r>
              <a:rPr lang="en-US" sz="5500" b="1" i="1" dirty="0" err="1" smtClean="0"/>
              <a:t>Elohim</a:t>
            </a:r>
            <a:r>
              <a:rPr lang="en-US" sz="5500" b="1" i="1" dirty="0" smtClean="0"/>
              <a:t>, that if this coming year be hot, that it </a:t>
            </a:r>
          </a:p>
          <a:p>
            <a:pPr>
              <a:buNone/>
            </a:pPr>
            <a:r>
              <a:rPr lang="en-US" sz="5500" b="1" i="1" dirty="0" smtClean="0"/>
              <a:t>also be rainy; and may the scepter not depart from the house of Judah </a:t>
            </a:r>
          </a:p>
          <a:p>
            <a:pPr>
              <a:buNone/>
            </a:pPr>
            <a:r>
              <a:rPr lang="en-US" sz="5500" b="1" dirty="0" smtClean="0"/>
              <a:t>(see Gen. 49:10); </a:t>
            </a:r>
            <a:r>
              <a:rPr lang="en-US" sz="5500" b="1" i="1" dirty="0" smtClean="0"/>
              <a:t>and may Your people Israel not be dependent on each </a:t>
            </a:r>
          </a:p>
          <a:p>
            <a:pPr>
              <a:buNone/>
            </a:pPr>
            <a:r>
              <a:rPr lang="en-US" sz="5500" b="1" i="1" dirty="0" smtClean="0"/>
              <a:t>other for their livelihood; and do not pay heed to the prayers of wayfarers </a:t>
            </a:r>
          </a:p>
          <a:p>
            <a:pPr>
              <a:buNone/>
            </a:pPr>
            <a:r>
              <a:rPr lang="en-US" sz="5500" b="1" i="1" dirty="0" smtClean="0"/>
              <a:t>(who pray that it should not rain, so that they will not be inconvenienced </a:t>
            </a:r>
          </a:p>
          <a:p>
            <a:pPr>
              <a:buNone/>
            </a:pPr>
            <a:r>
              <a:rPr lang="en-US" sz="5500" b="1" i="1" dirty="0" smtClean="0"/>
              <a:t>in their journey)."</a:t>
            </a:r>
            <a:endParaRPr lang="en-US" sz="5500" b="1" dirty="0"/>
          </a:p>
        </p:txBody>
      </p:sp>
    </p:spTree>
  </p:cSld>
  <p:clrMapOvr>
    <a:masterClrMapping/>
  </p:clrMapOvr>
  <p:transition spd="med">
    <p:wip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22B2E9C-FCD0-49F6-BD20-E488F06E9AFB}" type="slidenum">
              <a:rPr lang="en-US"/>
              <a:pPr/>
              <a:t>178</a:t>
            </a:fld>
            <a:endParaRPr lang="en-US"/>
          </a:p>
        </p:txBody>
      </p:sp>
      <p:sp>
        <p:nvSpPr>
          <p:cNvPr id="233474"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r>
              <a:rPr lang="en-US" sz="800">
                <a:latin typeface="Arial" charset="0"/>
              </a:rPr>
              <a:t> </a:t>
            </a:r>
          </a:p>
        </p:txBody>
      </p:sp>
      <p:sp>
        <p:nvSpPr>
          <p:cNvPr id="233476" name="Rectangle 4"/>
          <p:cNvSpPr>
            <a:spLocks noChangeArrowheads="1"/>
          </p:cNvSpPr>
          <p:nvPr/>
        </p:nvSpPr>
        <p:spPr bwMode="auto">
          <a:xfrm>
            <a:off x="1981200" y="762000"/>
            <a:ext cx="7010400" cy="6340197"/>
          </a:xfrm>
          <a:prstGeom prst="rect">
            <a:avLst/>
          </a:prstGeom>
          <a:solidFill>
            <a:srgbClr val="FFFF00"/>
          </a:solidFill>
          <a:ln w="9525">
            <a:noFill/>
            <a:miter lim="800000"/>
            <a:headEnd/>
            <a:tailEnd/>
          </a:ln>
          <a:effectLst/>
        </p:spPr>
        <p:txBody>
          <a:bodyPr wrap="square" anchor="ctr">
            <a:spAutoFit/>
          </a:bodyPr>
          <a:lstStyle/>
          <a:p>
            <a:r>
              <a:rPr lang="en-US" b="1" dirty="0"/>
              <a:t>There was good reason for the High Priest's decision not to elongate his prayer at this particular time: many a High Priest was struck down dead while in the Holy of Holies. Although the First Temple stood for 410 years, in all there were only 12 High Priests during that entire period; because they were very righteous, they were blessed with longevity. However the Second Temple, which stood for a total of 420 years, was presided over by more than 300 High Priests. This is because in the spiritual decline of those days, many of these men were corrupted, and bought their office through influence.</a:t>
            </a:r>
          </a:p>
          <a:p>
            <a:endParaRPr lang="en-US" b="1" dirty="0"/>
          </a:p>
          <a:p>
            <a:r>
              <a:rPr lang="en-US" b="1" dirty="0"/>
              <a:t>Additionally, if he would change any detail of the incense service within the Holy of Holies (as we mentioned with regard to the Sadducees), he would also die. With this is mind, it is understandable that the eyes of all Israel awaited the exit of the High Priest with bated breath. </a:t>
            </a:r>
          </a:p>
          <a:p>
            <a:endParaRPr lang="en-US" b="1" dirty="0"/>
          </a:p>
          <a:p>
            <a:r>
              <a:rPr lang="en-US" b="1" dirty="0"/>
              <a:t>Being aware of his people's agitation, the High Priest's first concern was that he should not cause them any unnecessary anxiety... and the longer he stayed within, the more Israel's apprehension grew. Thus the High Priest saw fit to forego the opportunity to engage in a long personal prayer, and recited the shorter version so as to exit the Sanctuary with reasonable speed.</a:t>
            </a:r>
          </a:p>
          <a:p>
            <a:endParaRPr lang="en-US" sz="1400" dirty="0">
              <a:effectLst>
                <a:outerShdw blurRad="38100" dist="38100" dir="2700000" algn="tl">
                  <a:srgbClr val="C0C0C0"/>
                </a:outerShdw>
              </a:effectLst>
            </a:endParaRPr>
          </a:p>
          <a:p>
            <a:r>
              <a:rPr lang="en-US" sz="1400" b="1" dirty="0">
                <a:solidFill>
                  <a:schemeClr val="accent2"/>
                </a:solidFill>
                <a:effectLst>
                  <a:outerShdw blurRad="38100" dist="38100" dir="2700000" algn="tl">
                    <a:srgbClr val="C0C0C0"/>
                  </a:outerShdw>
                </a:effectLst>
              </a:rPr>
              <a:t>			</a:t>
            </a:r>
            <a:r>
              <a:rPr lang="en-US" sz="1400" b="1" dirty="0" smtClean="0">
                <a:solidFill>
                  <a:schemeClr val="accent2"/>
                </a:solidFill>
                <a:effectLst>
                  <a:outerShdw blurRad="38100" dist="38100" dir="2700000" algn="tl">
                    <a:srgbClr val="C0C0C0"/>
                  </a:outerShdw>
                </a:effectLst>
              </a:rPr>
              <a:t> </a:t>
            </a:r>
            <a:endParaRPr lang="en-US" sz="1400" dirty="0">
              <a:effectLst>
                <a:outerShdw blurRad="38100" dist="38100" dir="2700000" algn="tl">
                  <a:srgbClr val="C0C0C0"/>
                </a:outerShdw>
              </a:effectLst>
            </a:endParaRPr>
          </a:p>
        </p:txBody>
      </p:sp>
      <p:pic>
        <p:nvPicPr>
          <p:cNvPr id="233479" name="Picture 7" descr="exit-2"/>
          <p:cNvPicPr>
            <a:picLocks noChangeAspect="1" noChangeArrowheads="1"/>
          </p:cNvPicPr>
          <p:nvPr/>
        </p:nvPicPr>
        <p:blipFill>
          <a:blip r:embed="rId3"/>
          <a:srcRect/>
          <a:stretch>
            <a:fillRect/>
          </a:stretch>
        </p:blipFill>
        <p:spPr bwMode="auto">
          <a:xfrm>
            <a:off x="152400" y="2362200"/>
            <a:ext cx="1752600" cy="2438400"/>
          </a:xfrm>
          <a:prstGeom prst="rect">
            <a:avLst/>
          </a:prstGeom>
          <a:noFill/>
        </p:spPr>
      </p:pic>
      <p:sp>
        <p:nvSpPr>
          <p:cNvPr id="233480" name="WordArt 8"/>
          <p:cNvSpPr>
            <a:spLocks noChangeArrowheads="1" noChangeShapeType="1" noTextEdit="1"/>
          </p:cNvSpPr>
          <p:nvPr/>
        </p:nvSpPr>
        <p:spPr bwMode="auto">
          <a:xfrm>
            <a:off x="990600" y="152400"/>
            <a:ext cx="7162800" cy="571500"/>
          </a:xfrm>
          <a:prstGeom prst="rect">
            <a:avLst/>
          </a:prstGeom>
        </p:spPr>
        <p:txBody>
          <a:bodyPr wrap="none" fromWordArt="1">
            <a:prstTxWarp prst="textPlain">
              <a:avLst>
                <a:gd name="adj" fmla="val 50000"/>
              </a:avLst>
            </a:prstTxWarp>
          </a:bodyPr>
          <a:lstStyle/>
          <a:p>
            <a:pPr algn="ctr"/>
            <a:r>
              <a:rPr lang="en-US" sz="24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Altar of Incense at Yom Kippur</a:t>
            </a:r>
          </a:p>
        </p:txBody>
      </p:sp>
    </p:spTree>
  </p:cSld>
  <p:clrMapOvr>
    <a:masterClrMapping/>
  </p:clrMapOvr>
  <p:transition spd="med">
    <p:wip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92162"/>
          </a:xfrm>
          <a:solidFill>
            <a:srgbClr val="FFFF00"/>
          </a:solidFill>
        </p:spPr>
        <p:txBody>
          <a:bodyPr>
            <a:normAutofit fontScale="90000"/>
          </a:bodyPr>
          <a:lstStyle/>
          <a:p>
            <a:r>
              <a:rPr lang="en-US" b="1" dirty="0" smtClean="0">
                <a:solidFill>
                  <a:schemeClr val="accent2"/>
                </a:solidFill>
                <a:effectLst>
                  <a:outerShdw blurRad="38100" dist="38100" dir="2700000" algn="tl">
                    <a:srgbClr val="C0C0C0"/>
                  </a:outerShdw>
                </a:effectLst>
              </a:rPr>
              <a:t/>
            </a:r>
            <a:br>
              <a:rPr lang="en-US" b="1" dirty="0" smtClean="0">
                <a:solidFill>
                  <a:schemeClr val="accent2"/>
                </a:solidFill>
                <a:effectLst>
                  <a:outerShdw blurRad="38100" dist="38100" dir="2700000" algn="tl">
                    <a:srgbClr val="C0C0C0"/>
                  </a:outerShdw>
                </a:effectLst>
              </a:rPr>
            </a:br>
            <a:r>
              <a:rPr lang="en-US" b="1" dirty="0" smtClean="0">
                <a:solidFill>
                  <a:srgbClr val="0000FF"/>
                </a:solidFill>
              </a:rPr>
              <a:t>EXITING - AND REENTERING</a:t>
            </a:r>
            <a:br>
              <a:rPr lang="en-US" b="1" dirty="0" smtClean="0">
                <a:solidFill>
                  <a:srgbClr val="0000FF"/>
                </a:solidFill>
              </a:rPr>
            </a:br>
            <a:endParaRPr lang="en-US" dirty="0">
              <a:solidFill>
                <a:srgbClr val="0000FF"/>
              </a:solidFill>
            </a:endParaRPr>
          </a:p>
        </p:txBody>
      </p:sp>
      <p:sp>
        <p:nvSpPr>
          <p:cNvPr id="3" name="Content Placeholder 2"/>
          <p:cNvSpPr>
            <a:spLocks noGrp="1"/>
          </p:cNvSpPr>
          <p:nvPr>
            <p:ph idx="1"/>
          </p:nvPr>
        </p:nvSpPr>
        <p:spPr>
          <a:xfrm>
            <a:off x="228600" y="1066800"/>
            <a:ext cx="8686800" cy="5562600"/>
          </a:xfrm>
          <a:solidFill>
            <a:srgbClr val="FFFF00"/>
          </a:solidFill>
        </p:spPr>
        <p:txBody>
          <a:bodyPr>
            <a:normAutofit fontScale="77500" lnSpcReduction="20000"/>
          </a:bodyPr>
          <a:lstStyle/>
          <a:p>
            <a:r>
              <a:rPr lang="en-US" sz="3600" b="1" dirty="0" smtClean="0"/>
              <a:t>In the next stage of the Yom Kippur service, after the High Priest concluded the incense service, uttered his prayer and exits the Sanctuary, he returns to the priest who is waiting for him outside the entrance. This priest has been waiting here since the bullock was slaughtered, holding the </a:t>
            </a:r>
            <a:r>
              <a:rPr lang="en-US" sz="3600" b="1" dirty="0" err="1" smtClean="0"/>
              <a:t>mizrak</a:t>
            </a:r>
            <a:r>
              <a:rPr lang="en-US" sz="3600" b="1" dirty="0" smtClean="0"/>
              <a:t> and moving it about so that its contents will not harden.</a:t>
            </a:r>
          </a:p>
          <a:p>
            <a:endParaRPr lang="en-US" sz="3600" b="1" dirty="0" smtClean="0"/>
          </a:p>
          <a:p>
            <a:r>
              <a:rPr lang="en-US" sz="3600" b="1" dirty="0" smtClean="0"/>
              <a:t>The High Priest now receives this vessel from his colleague and returns back into the Holy of Holies a second time, exactly as he did previously. Walking through the two curtains and carrying the vessel holding the blood of his offering, he comes back to spot "between the poles" where he placed the incense on the coals atop the foundation stone.</a:t>
            </a:r>
          </a:p>
          <a:p>
            <a:endParaRPr lang="en-US" dirty="0"/>
          </a:p>
        </p:txBody>
      </p:sp>
    </p:spTree>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chzor_title_2"/>
          <p:cNvPicPr>
            <a:picLocks noChangeAspect="1" noChangeArrowheads="1"/>
          </p:cNvPicPr>
          <p:nvPr/>
        </p:nvPicPr>
        <p:blipFill>
          <a:blip r:embed="rId2"/>
          <a:srcRect/>
          <a:stretch>
            <a:fillRect/>
          </a:stretch>
        </p:blipFill>
        <p:spPr bwMode="auto">
          <a:xfrm>
            <a:off x="457200" y="0"/>
            <a:ext cx="3733800" cy="5562600"/>
          </a:xfrm>
          <a:prstGeom prst="rect">
            <a:avLst/>
          </a:prstGeom>
          <a:noFill/>
          <a:ln w="9525">
            <a:noFill/>
            <a:miter lim="800000"/>
            <a:headEnd/>
            <a:tailEnd/>
          </a:ln>
        </p:spPr>
      </p:pic>
      <p:pic>
        <p:nvPicPr>
          <p:cNvPr id="2051" name="Picture 3" descr="machzor_title_1"/>
          <p:cNvPicPr>
            <a:picLocks noChangeAspect="1" noChangeArrowheads="1"/>
          </p:cNvPicPr>
          <p:nvPr/>
        </p:nvPicPr>
        <p:blipFill>
          <a:blip r:embed="rId3"/>
          <a:srcRect/>
          <a:stretch>
            <a:fillRect/>
          </a:stretch>
        </p:blipFill>
        <p:spPr bwMode="auto">
          <a:xfrm>
            <a:off x="4419600" y="0"/>
            <a:ext cx="3429000" cy="5562600"/>
          </a:xfrm>
          <a:prstGeom prst="rect">
            <a:avLst/>
          </a:prstGeom>
          <a:noFill/>
          <a:ln w="9525">
            <a:noFill/>
            <a:miter lim="800000"/>
            <a:headEnd/>
            <a:tailEnd/>
          </a:ln>
        </p:spPr>
      </p:pic>
      <p:sp>
        <p:nvSpPr>
          <p:cNvPr id="2052" name="Rectangle 4"/>
          <p:cNvSpPr>
            <a:spLocks noChangeArrowheads="1"/>
          </p:cNvSpPr>
          <p:nvPr/>
        </p:nvSpPr>
        <p:spPr bwMode="auto">
          <a:xfrm>
            <a:off x="228600" y="5638800"/>
            <a:ext cx="8534400" cy="830997"/>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Orthodox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Machzor</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(Prayer Book) is from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Krakau</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Poland of unknown date (possibly late 19th century)</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EBB62E8-B9A9-4778-89B2-468537C060CC}" type="slidenum">
              <a:rPr lang="en-US"/>
              <a:pPr/>
              <a:t>180</a:t>
            </a:fld>
            <a:endParaRPr lang="en-US"/>
          </a:p>
        </p:txBody>
      </p:sp>
      <p:sp>
        <p:nvSpPr>
          <p:cNvPr id="203778"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r>
              <a:rPr lang="en-US" sz="800">
                <a:latin typeface="Arial" charset="0"/>
              </a:rPr>
              <a:t> and www.templebuilders.com</a:t>
            </a:r>
          </a:p>
        </p:txBody>
      </p:sp>
      <p:sp>
        <p:nvSpPr>
          <p:cNvPr id="203779"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203780" name="WordArt 4"/>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Altar of Incense in Scriptures</a:t>
            </a:r>
          </a:p>
        </p:txBody>
      </p:sp>
      <p:sp>
        <p:nvSpPr>
          <p:cNvPr id="203781" name="Rectangle 5"/>
          <p:cNvSpPr>
            <a:spLocks noChangeArrowheads="1"/>
          </p:cNvSpPr>
          <p:nvPr/>
        </p:nvSpPr>
        <p:spPr bwMode="auto">
          <a:xfrm>
            <a:off x="3276600" y="1066800"/>
            <a:ext cx="5562600" cy="5262979"/>
          </a:xfrm>
          <a:prstGeom prst="rect">
            <a:avLst/>
          </a:prstGeom>
          <a:solidFill>
            <a:srgbClr val="FFFF00"/>
          </a:solidFill>
          <a:ln w="9525">
            <a:noFill/>
            <a:miter lim="800000"/>
            <a:headEnd/>
            <a:tailEnd/>
          </a:ln>
          <a:effectLst/>
        </p:spPr>
        <p:txBody>
          <a:bodyPr wrap="square">
            <a:spAutoFit/>
          </a:bodyPr>
          <a:lstStyle/>
          <a:p>
            <a:r>
              <a:rPr lang="en-US" sz="2800" b="1" dirty="0"/>
              <a:t>Lev 16:12</a:t>
            </a:r>
            <a:r>
              <a:rPr lang="en-US" sz="2800" dirty="0"/>
              <a:t>  </a:t>
            </a:r>
            <a:endParaRPr lang="en-US" sz="2800" dirty="0" smtClean="0"/>
          </a:p>
          <a:p>
            <a:r>
              <a:rPr lang="en-US" sz="2800" dirty="0" smtClean="0"/>
              <a:t>And </a:t>
            </a:r>
            <a:r>
              <a:rPr lang="en-US" sz="2800" dirty="0"/>
              <a:t>he shall take a censer full of burning coals of fire from off the altar before </a:t>
            </a:r>
            <a:r>
              <a:rPr lang="en-US" sz="2800" dirty="0" smtClean="0"/>
              <a:t>YHVH, </a:t>
            </a:r>
            <a:r>
              <a:rPr lang="en-US" sz="2800" dirty="0"/>
              <a:t>and his </a:t>
            </a:r>
            <a:r>
              <a:rPr lang="en-US" sz="2800" b="1" dirty="0">
                <a:solidFill>
                  <a:srgbClr val="FF0000"/>
                </a:solidFill>
              </a:rPr>
              <a:t>hands </a:t>
            </a:r>
            <a:r>
              <a:rPr lang="en-US" sz="2800" b="1" u="sng" dirty="0">
                <a:solidFill>
                  <a:srgbClr val="FF0000"/>
                </a:solidFill>
              </a:rPr>
              <a:t>full of sweet incense</a:t>
            </a:r>
            <a:r>
              <a:rPr lang="en-US" sz="2800" b="1" dirty="0">
                <a:solidFill>
                  <a:srgbClr val="FF0000"/>
                </a:solidFill>
              </a:rPr>
              <a:t> beaten small</a:t>
            </a:r>
            <a:r>
              <a:rPr lang="en-US" sz="2800" dirty="0"/>
              <a:t>, and bring </a:t>
            </a:r>
            <a:r>
              <a:rPr lang="en-US" sz="2800" i="1" dirty="0"/>
              <a:t>it</a:t>
            </a:r>
            <a:r>
              <a:rPr lang="en-US" sz="2800" dirty="0"/>
              <a:t> within the </a:t>
            </a:r>
            <a:r>
              <a:rPr lang="en-US" sz="2800" dirty="0" err="1"/>
              <a:t>vail</a:t>
            </a:r>
            <a:r>
              <a:rPr lang="en-US" sz="2800" dirty="0"/>
              <a:t>: </a:t>
            </a:r>
          </a:p>
          <a:p>
            <a:r>
              <a:rPr lang="en-US" sz="2800" b="1" dirty="0"/>
              <a:t>Lev </a:t>
            </a:r>
            <a:r>
              <a:rPr lang="en-US" sz="2800" b="1" dirty="0" smtClean="0"/>
              <a:t>16:13</a:t>
            </a:r>
          </a:p>
          <a:p>
            <a:r>
              <a:rPr lang="en-US" sz="2800" dirty="0" smtClean="0"/>
              <a:t>  </a:t>
            </a:r>
            <a:r>
              <a:rPr lang="en-US" sz="2800" dirty="0">
                <a:solidFill>
                  <a:srgbClr val="FF0000"/>
                </a:solidFill>
              </a:rPr>
              <a:t>And </a:t>
            </a:r>
            <a:r>
              <a:rPr lang="en-US" sz="2800" b="1" dirty="0">
                <a:solidFill>
                  <a:srgbClr val="FF0000"/>
                </a:solidFill>
              </a:rPr>
              <a:t>he shall put the incense upon the fire before </a:t>
            </a:r>
            <a:r>
              <a:rPr lang="en-US" sz="2800" b="1" dirty="0" smtClean="0">
                <a:solidFill>
                  <a:srgbClr val="FF0000"/>
                </a:solidFill>
              </a:rPr>
              <a:t>YHVH, </a:t>
            </a:r>
            <a:r>
              <a:rPr lang="en-US" sz="2800" b="1" u="sng" dirty="0">
                <a:solidFill>
                  <a:srgbClr val="FF0000"/>
                </a:solidFill>
              </a:rPr>
              <a:t>that the cloud of the incense may cover the mercy seat that </a:t>
            </a:r>
            <a:r>
              <a:rPr lang="en-US" sz="2800" b="1" i="1" u="sng" dirty="0">
                <a:solidFill>
                  <a:srgbClr val="FF0000"/>
                </a:solidFill>
              </a:rPr>
              <a:t>is</a:t>
            </a:r>
            <a:r>
              <a:rPr lang="en-US" sz="2800" b="1" u="sng" dirty="0">
                <a:solidFill>
                  <a:srgbClr val="FF0000"/>
                </a:solidFill>
              </a:rPr>
              <a:t> upon the testimony, that he die not: </a:t>
            </a:r>
          </a:p>
        </p:txBody>
      </p:sp>
      <p:pic>
        <p:nvPicPr>
          <p:cNvPr id="203782" name="Picture 6" descr="parochet"/>
          <p:cNvPicPr>
            <a:picLocks noChangeAspect="1" noChangeArrowheads="1"/>
          </p:cNvPicPr>
          <p:nvPr/>
        </p:nvPicPr>
        <p:blipFill>
          <a:blip r:embed="rId3"/>
          <a:srcRect/>
          <a:stretch>
            <a:fillRect/>
          </a:stretch>
        </p:blipFill>
        <p:spPr bwMode="auto">
          <a:xfrm>
            <a:off x="152400" y="1066800"/>
            <a:ext cx="3048000" cy="4953000"/>
          </a:xfrm>
          <a:prstGeom prst="rect">
            <a:avLst/>
          </a:prstGeom>
          <a:noFill/>
        </p:spPr>
      </p:pic>
      <p:sp>
        <p:nvSpPr>
          <p:cNvPr id="203783" name="Rectangle 7"/>
          <p:cNvSpPr>
            <a:spLocks noChangeArrowheads="1"/>
          </p:cNvSpPr>
          <p:nvPr/>
        </p:nvSpPr>
        <p:spPr bwMode="auto">
          <a:xfrm>
            <a:off x="304800" y="3276600"/>
            <a:ext cx="8153400" cy="307777"/>
          </a:xfrm>
          <a:prstGeom prst="rect">
            <a:avLst/>
          </a:prstGeom>
          <a:noFill/>
          <a:ln w="9525">
            <a:noFill/>
            <a:miter lim="800000"/>
            <a:headEnd/>
            <a:tailEnd/>
          </a:ln>
          <a:effectLst/>
        </p:spPr>
        <p:txBody>
          <a:bodyPr>
            <a:spAutoFit/>
          </a:bodyPr>
          <a:lstStyle/>
          <a:p>
            <a:r>
              <a:rPr lang="en-US" sz="1400" b="1" dirty="0" smtClean="0">
                <a:effectLst>
                  <a:outerShdw blurRad="38100" dist="38100" dir="2700000" algn="tl">
                    <a:srgbClr val="C0C0C0"/>
                  </a:outerShdw>
                </a:effectLst>
              </a:rPr>
              <a:t> </a:t>
            </a:r>
            <a:endParaRPr lang="en-US" sz="1400" dirty="0">
              <a:effectLst>
                <a:outerShdw blurRad="38100" dist="38100" dir="2700000" algn="tl">
                  <a:srgbClr val="C0C0C0"/>
                </a:outerShdw>
              </a:effectLst>
            </a:endParaRPr>
          </a:p>
        </p:txBody>
      </p:sp>
    </p:spTree>
  </p:cSld>
  <p:clrMapOvr>
    <a:masterClrMapping/>
  </p:clrMapOvr>
  <p:transition spd="med">
    <p:wip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9800" y="228600"/>
            <a:ext cx="6934200" cy="6629400"/>
          </a:xfrm>
          <a:solidFill>
            <a:srgbClr val="FFFF00"/>
          </a:solidFill>
        </p:spPr>
        <p:txBody>
          <a:bodyPr>
            <a:normAutofit fontScale="77500" lnSpcReduction="20000"/>
          </a:bodyPr>
          <a:lstStyle/>
          <a:p>
            <a:pPr>
              <a:buNone/>
            </a:pPr>
            <a:r>
              <a:rPr lang="en-US" b="1" dirty="0" smtClean="0"/>
              <a:t>Rev 8:1</a:t>
            </a:r>
            <a:r>
              <a:rPr lang="en-US" dirty="0" smtClean="0"/>
              <a:t>  And when he had opened the seventh seal, there was silence in heaven about the space of half an hour. </a:t>
            </a:r>
          </a:p>
          <a:p>
            <a:pPr>
              <a:buNone/>
            </a:pPr>
            <a:r>
              <a:rPr lang="en-US" b="1" dirty="0" smtClean="0"/>
              <a:t>2</a:t>
            </a:r>
            <a:r>
              <a:rPr lang="en-US" dirty="0" smtClean="0"/>
              <a:t>  And I saw the seven angels which stood before </a:t>
            </a:r>
            <a:r>
              <a:rPr lang="en-US" dirty="0" err="1" smtClean="0"/>
              <a:t>Elohim</a:t>
            </a:r>
            <a:r>
              <a:rPr lang="en-US" dirty="0" smtClean="0"/>
              <a:t>; and to them were given seven trumpets. </a:t>
            </a:r>
          </a:p>
          <a:p>
            <a:pPr>
              <a:buNone/>
            </a:pPr>
            <a:r>
              <a:rPr lang="en-US" b="1" dirty="0" smtClean="0"/>
              <a:t>3</a:t>
            </a:r>
            <a:r>
              <a:rPr lang="en-US" dirty="0" smtClean="0"/>
              <a:t>  And </a:t>
            </a:r>
            <a:r>
              <a:rPr lang="en-US" b="1" dirty="0" smtClean="0">
                <a:solidFill>
                  <a:srgbClr val="990000"/>
                </a:solidFill>
              </a:rPr>
              <a:t>another angel came and </a:t>
            </a:r>
            <a:r>
              <a:rPr lang="en-US" b="1" u="sng" dirty="0" smtClean="0">
                <a:solidFill>
                  <a:srgbClr val="990000"/>
                </a:solidFill>
              </a:rPr>
              <a:t>stood at the altar</a:t>
            </a:r>
            <a:r>
              <a:rPr lang="en-US" dirty="0" smtClean="0"/>
              <a:t>, having a golden censer; and </a:t>
            </a:r>
            <a:r>
              <a:rPr lang="en-US" b="1" dirty="0" smtClean="0">
                <a:solidFill>
                  <a:srgbClr val="990000"/>
                </a:solidFill>
              </a:rPr>
              <a:t>there was </a:t>
            </a:r>
            <a:r>
              <a:rPr lang="en-US" b="1" u="sng" dirty="0" smtClean="0">
                <a:solidFill>
                  <a:srgbClr val="990000"/>
                </a:solidFill>
              </a:rPr>
              <a:t>given unto him much incense</a:t>
            </a:r>
            <a:r>
              <a:rPr lang="en-US" b="1" dirty="0" smtClean="0">
                <a:solidFill>
                  <a:srgbClr val="990000"/>
                </a:solidFill>
              </a:rPr>
              <a:t>, that he should offer </a:t>
            </a:r>
            <a:r>
              <a:rPr lang="en-US" b="1" i="1" dirty="0" smtClean="0">
                <a:solidFill>
                  <a:srgbClr val="990000"/>
                </a:solidFill>
              </a:rPr>
              <a:t>it</a:t>
            </a:r>
            <a:r>
              <a:rPr lang="en-US" b="1" dirty="0" smtClean="0">
                <a:solidFill>
                  <a:srgbClr val="990000"/>
                </a:solidFill>
              </a:rPr>
              <a:t> with the prayers of all saints upon the golden altar which was before the throne. </a:t>
            </a:r>
          </a:p>
          <a:p>
            <a:pPr>
              <a:buNone/>
            </a:pPr>
            <a:r>
              <a:rPr lang="en-US" b="1" dirty="0" smtClean="0"/>
              <a:t>4</a:t>
            </a:r>
            <a:r>
              <a:rPr lang="en-US" dirty="0" smtClean="0"/>
              <a:t>  And the </a:t>
            </a:r>
            <a:r>
              <a:rPr lang="en-US" b="1" u="sng" dirty="0" smtClean="0">
                <a:solidFill>
                  <a:srgbClr val="990000"/>
                </a:solidFill>
              </a:rPr>
              <a:t>smoke of the incense</a:t>
            </a:r>
            <a:r>
              <a:rPr lang="en-US" dirty="0" smtClean="0"/>
              <a:t>, </a:t>
            </a:r>
            <a:r>
              <a:rPr lang="en-US" i="1" dirty="0" smtClean="0"/>
              <a:t>which came</a:t>
            </a:r>
            <a:r>
              <a:rPr lang="en-US" dirty="0" smtClean="0"/>
              <a:t> </a:t>
            </a:r>
            <a:r>
              <a:rPr lang="en-US" b="1" u="sng" dirty="0" smtClean="0">
                <a:solidFill>
                  <a:srgbClr val="990000"/>
                </a:solidFill>
              </a:rPr>
              <a:t>with the prayers of the saints, ascended up before </a:t>
            </a:r>
            <a:r>
              <a:rPr lang="en-US" b="1" u="sng" dirty="0" err="1" smtClean="0">
                <a:solidFill>
                  <a:srgbClr val="990000"/>
                </a:solidFill>
              </a:rPr>
              <a:t>Elohim</a:t>
            </a:r>
            <a:r>
              <a:rPr lang="en-US" b="1" u="sng" dirty="0" smtClean="0">
                <a:solidFill>
                  <a:srgbClr val="990000"/>
                </a:solidFill>
              </a:rPr>
              <a:t> out of the angel's hand. </a:t>
            </a:r>
          </a:p>
          <a:p>
            <a:pPr>
              <a:buNone/>
            </a:pPr>
            <a:r>
              <a:rPr lang="en-US" b="1" dirty="0" smtClean="0"/>
              <a:t>5</a:t>
            </a:r>
            <a:r>
              <a:rPr lang="en-US" dirty="0" smtClean="0"/>
              <a:t>  And the angel took the censer, and filled it with fire of the altar, and cast </a:t>
            </a:r>
            <a:r>
              <a:rPr lang="en-US" i="1" dirty="0" smtClean="0"/>
              <a:t>it</a:t>
            </a:r>
            <a:r>
              <a:rPr lang="en-US" dirty="0" smtClean="0"/>
              <a:t> into the earth: and there were voices, and </a:t>
            </a:r>
            <a:r>
              <a:rPr lang="en-US" dirty="0" err="1" smtClean="0"/>
              <a:t>thunderings</a:t>
            </a:r>
            <a:r>
              <a:rPr lang="en-US" dirty="0" smtClean="0"/>
              <a:t>, and </a:t>
            </a:r>
            <a:r>
              <a:rPr lang="en-US" dirty="0" err="1" smtClean="0"/>
              <a:t>lightnings</a:t>
            </a:r>
            <a:r>
              <a:rPr lang="en-US" dirty="0" smtClean="0"/>
              <a:t>, and an earthquake. </a:t>
            </a:r>
          </a:p>
          <a:p>
            <a:pPr>
              <a:buNone/>
            </a:pPr>
            <a:r>
              <a:rPr lang="en-US" b="1" dirty="0" smtClean="0"/>
              <a:t>6</a:t>
            </a:r>
            <a:r>
              <a:rPr lang="en-US" dirty="0" smtClean="0"/>
              <a:t>  And the seven angels which had the seven trumpets prepared themselves to sound. </a:t>
            </a:r>
          </a:p>
          <a:p>
            <a:endParaRPr lang="en-US" dirty="0"/>
          </a:p>
        </p:txBody>
      </p:sp>
      <p:pic>
        <p:nvPicPr>
          <p:cNvPr id="4" name="Picture 9" descr="cm203908"/>
          <p:cNvPicPr>
            <a:picLocks noChangeAspect="1" noChangeArrowheads="1"/>
          </p:cNvPicPr>
          <p:nvPr/>
        </p:nvPicPr>
        <p:blipFill>
          <a:blip r:embed="rId2"/>
          <a:srcRect/>
          <a:stretch>
            <a:fillRect/>
          </a:stretch>
        </p:blipFill>
        <p:spPr bwMode="auto">
          <a:xfrm>
            <a:off x="0" y="2209800"/>
            <a:ext cx="2133600" cy="29718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7BC293A-6781-4EBA-B85A-1A524E3D9D99}" type="slidenum">
              <a:rPr lang="en-US"/>
              <a:pPr/>
              <a:t>182</a:t>
            </a:fld>
            <a:endParaRPr lang="en-US"/>
          </a:p>
        </p:txBody>
      </p:sp>
      <p:sp>
        <p:nvSpPr>
          <p:cNvPr id="209922"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209923"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209924" name="WordArt 4"/>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Details on the Incense Ingredients</a:t>
            </a:r>
          </a:p>
        </p:txBody>
      </p:sp>
      <p:sp>
        <p:nvSpPr>
          <p:cNvPr id="209925" name="Rectangle 5"/>
          <p:cNvSpPr>
            <a:spLocks noChangeArrowheads="1"/>
          </p:cNvSpPr>
          <p:nvPr/>
        </p:nvSpPr>
        <p:spPr bwMode="auto">
          <a:xfrm>
            <a:off x="228600" y="914400"/>
            <a:ext cx="8686800" cy="5538490"/>
          </a:xfrm>
          <a:prstGeom prst="rect">
            <a:avLst/>
          </a:prstGeom>
          <a:solidFill>
            <a:srgbClr val="FFFF00"/>
          </a:solidFill>
          <a:ln w="9525">
            <a:noFill/>
            <a:miter lim="800000"/>
            <a:headEnd/>
            <a:tailEnd/>
          </a:ln>
          <a:effectLst/>
        </p:spPr>
        <p:txBody>
          <a:bodyPr wrap="square">
            <a:spAutoFit/>
          </a:bodyPr>
          <a:lstStyle/>
          <a:p>
            <a:r>
              <a:rPr lang="en-US" sz="2400" dirty="0"/>
              <a:t>The Bible states </a:t>
            </a:r>
            <a:r>
              <a:rPr lang="en-US" sz="2400" b="1" i="1" dirty="0" smtClean="0">
                <a:solidFill>
                  <a:srgbClr val="990000"/>
                </a:solidFill>
              </a:rPr>
              <a:t>"</a:t>
            </a:r>
            <a:r>
              <a:rPr lang="en-US" sz="2400" b="1" i="1" dirty="0" err="1" smtClean="0">
                <a:solidFill>
                  <a:srgbClr val="990000"/>
                </a:solidFill>
              </a:rPr>
              <a:t>Elohim</a:t>
            </a:r>
            <a:r>
              <a:rPr lang="en-US" sz="2400" b="1" i="1" dirty="0" smtClean="0">
                <a:solidFill>
                  <a:srgbClr val="990000"/>
                </a:solidFill>
              </a:rPr>
              <a:t> </a:t>
            </a:r>
            <a:r>
              <a:rPr lang="en-US" sz="2400" b="1" i="1" dirty="0">
                <a:solidFill>
                  <a:srgbClr val="990000"/>
                </a:solidFill>
              </a:rPr>
              <a:t>said to Moses: Take </a:t>
            </a:r>
          </a:p>
          <a:p>
            <a:r>
              <a:rPr lang="en-US" sz="2400" b="1" i="1" dirty="0">
                <a:solidFill>
                  <a:srgbClr val="990000"/>
                </a:solidFill>
              </a:rPr>
              <a:t>fragrances such as balsam, </a:t>
            </a:r>
            <a:r>
              <a:rPr lang="en-US" sz="2400" b="1" i="1" dirty="0" err="1">
                <a:solidFill>
                  <a:srgbClr val="990000"/>
                </a:solidFill>
              </a:rPr>
              <a:t>onycha</a:t>
            </a:r>
            <a:r>
              <a:rPr lang="en-US" sz="2400" b="1" i="1" dirty="0">
                <a:solidFill>
                  <a:srgbClr val="990000"/>
                </a:solidFill>
              </a:rPr>
              <a:t>, galbanum, and </a:t>
            </a:r>
          </a:p>
          <a:p>
            <a:r>
              <a:rPr lang="en-US" sz="2400" b="1" i="1" dirty="0">
                <a:solidFill>
                  <a:srgbClr val="990000"/>
                </a:solidFill>
              </a:rPr>
              <a:t>pure frankincense, all of the same weight, as well as </a:t>
            </a:r>
          </a:p>
          <a:p>
            <a:r>
              <a:rPr lang="en-US" sz="2400" b="1" i="1" dirty="0">
                <a:solidFill>
                  <a:srgbClr val="990000"/>
                </a:solidFill>
              </a:rPr>
              <a:t>other specified fragrances“ </a:t>
            </a:r>
            <a:r>
              <a:rPr lang="en-US" sz="2400" dirty="0"/>
              <a:t>(Exodus 30:34)</a:t>
            </a:r>
            <a:r>
              <a:rPr lang="en-US" sz="3200" dirty="0"/>
              <a:t>.</a:t>
            </a:r>
            <a:endParaRPr lang="en-US" sz="2400" b="1" i="1" dirty="0">
              <a:solidFill>
                <a:srgbClr val="990000"/>
              </a:solidFill>
            </a:endParaRPr>
          </a:p>
          <a:p>
            <a:endParaRPr lang="en-US" sz="2400" dirty="0">
              <a:solidFill>
                <a:srgbClr val="990000"/>
              </a:solidFill>
            </a:endParaRPr>
          </a:p>
          <a:p>
            <a:r>
              <a:rPr lang="en-US" sz="2400" dirty="0"/>
              <a:t>The incense which was offered in the Holy Temple was </a:t>
            </a:r>
            <a:r>
              <a:rPr lang="en-US" sz="2400" b="1" dirty="0">
                <a:solidFill>
                  <a:srgbClr val="990000"/>
                </a:solidFill>
              </a:rPr>
              <a:t>made</a:t>
            </a:r>
            <a:r>
              <a:rPr lang="en-US" sz="2400" dirty="0"/>
              <a:t> </a:t>
            </a:r>
          </a:p>
          <a:p>
            <a:r>
              <a:rPr lang="en-US" sz="2400" b="1" dirty="0">
                <a:solidFill>
                  <a:srgbClr val="990000"/>
                </a:solidFill>
              </a:rPr>
              <a:t>from </a:t>
            </a:r>
            <a:r>
              <a:rPr lang="en-US" sz="2400" b="1" u="sng" dirty="0">
                <a:solidFill>
                  <a:srgbClr val="990000"/>
                </a:solidFill>
              </a:rPr>
              <a:t>eleven different ingredients</a:t>
            </a:r>
            <a:r>
              <a:rPr lang="en-US" sz="2400" dirty="0"/>
              <a:t>, only four of which are </a:t>
            </a:r>
          </a:p>
          <a:p>
            <a:r>
              <a:rPr lang="en-US" sz="2400" dirty="0"/>
              <a:t>mentioned by name in the verse above. The identity of the </a:t>
            </a:r>
          </a:p>
          <a:p>
            <a:r>
              <a:rPr lang="en-US" sz="2400" dirty="0"/>
              <a:t>other seven spices has been passed down in the Oral </a:t>
            </a:r>
          </a:p>
          <a:p>
            <a:r>
              <a:rPr lang="en-US" sz="2400" dirty="0"/>
              <a:t>Tradition. As is the case with regard to many other areas of Temple study, the exact classification of these ingredients is the subject of serious research and scholarship. Many of these are rare, and some can be obtained only in exotic and distant lands.</a:t>
            </a:r>
          </a:p>
          <a:p>
            <a:r>
              <a:rPr lang="en-US" sz="2400" dirty="0" smtClean="0"/>
              <a:t> </a:t>
            </a:r>
            <a:endParaRPr lang="en-US" sz="2400" dirty="0"/>
          </a:p>
        </p:txBody>
      </p:sp>
      <p:pic>
        <p:nvPicPr>
          <p:cNvPr id="209927" name="Picture 7" descr="avtinas_2"/>
          <p:cNvPicPr>
            <a:picLocks noChangeAspect="1" noChangeArrowheads="1"/>
          </p:cNvPicPr>
          <p:nvPr/>
        </p:nvPicPr>
        <p:blipFill>
          <a:blip r:embed="rId3"/>
          <a:srcRect/>
          <a:stretch>
            <a:fillRect/>
          </a:stretch>
        </p:blipFill>
        <p:spPr bwMode="auto">
          <a:xfrm>
            <a:off x="6934200" y="838200"/>
            <a:ext cx="2209800" cy="21336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9000" y="0"/>
            <a:ext cx="5715000" cy="6858000"/>
          </a:xfrm>
          <a:solidFill>
            <a:srgbClr val="FFFF00"/>
          </a:solidFill>
        </p:spPr>
        <p:txBody>
          <a:bodyPr>
            <a:normAutofit fontScale="77500" lnSpcReduction="20000"/>
          </a:bodyPr>
          <a:lstStyle/>
          <a:p>
            <a:pPr>
              <a:buNone/>
            </a:pPr>
            <a:r>
              <a:rPr lang="en-US" dirty="0" smtClean="0">
                <a:effectLst>
                  <a:outerShdw blurRad="38100" dist="38100" dir="2700000" algn="tl">
                    <a:srgbClr val="C0C0C0"/>
                  </a:outerShdw>
                </a:effectLst>
              </a:rPr>
              <a:t>	</a:t>
            </a:r>
          </a:p>
          <a:p>
            <a:pPr>
              <a:buNone/>
            </a:pPr>
            <a:r>
              <a:rPr lang="en-US" dirty="0" smtClean="0">
                <a:effectLst>
                  <a:outerShdw blurRad="38100" dist="38100" dir="2700000" algn="tl">
                    <a:srgbClr val="C0C0C0"/>
                  </a:outerShdw>
                </a:effectLst>
              </a:rPr>
              <a:t>	</a:t>
            </a:r>
            <a:r>
              <a:rPr lang="en-US" dirty="0" smtClean="0"/>
              <a:t>The method, or recipe, for preparing the special incense offering from these ingredients </a:t>
            </a:r>
            <a:r>
              <a:rPr lang="en-US" b="1" u="sng" dirty="0" smtClean="0">
                <a:solidFill>
                  <a:srgbClr val="990000"/>
                </a:solidFill>
              </a:rPr>
              <a:t>was a closely-guarded secret</a:t>
            </a:r>
            <a:r>
              <a:rPr lang="en-US" dirty="0" smtClean="0"/>
              <a:t>, </a:t>
            </a:r>
            <a:r>
              <a:rPr lang="en-US" b="1" dirty="0" smtClean="0">
                <a:solidFill>
                  <a:srgbClr val="990000"/>
                </a:solidFill>
              </a:rPr>
              <a:t>passed down from generation to generation within the ranks of one particular family known as </a:t>
            </a:r>
            <a:r>
              <a:rPr lang="en-US" b="1" dirty="0" err="1" smtClean="0">
                <a:solidFill>
                  <a:srgbClr val="990000"/>
                </a:solidFill>
              </a:rPr>
              <a:t>Avtinas</a:t>
            </a:r>
            <a:r>
              <a:rPr lang="en-US" dirty="0" smtClean="0"/>
              <a:t>. In addition to the identity of the spices and the exact amounts and manner in which they are prepared, </a:t>
            </a:r>
            <a:r>
              <a:rPr lang="en-US" b="1" dirty="0" smtClean="0">
                <a:solidFill>
                  <a:srgbClr val="FF0000"/>
                </a:solidFill>
              </a:rPr>
              <a:t>the clan protected another important secret of their trade: The identity of an herb known in Hebrew as </a:t>
            </a:r>
            <a:r>
              <a:rPr lang="en-US" b="1" dirty="0" err="1" smtClean="0">
                <a:solidFill>
                  <a:srgbClr val="FF0000"/>
                </a:solidFill>
              </a:rPr>
              <a:t>ma'aleh</a:t>
            </a:r>
            <a:r>
              <a:rPr lang="en-US" dirty="0" smtClean="0">
                <a:solidFill>
                  <a:srgbClr val="FF0000"/>
                </a:solidFill>
              </a:rPr>
              <a:t> </a:t>
            </a:r>
            <a:r>
              <a:rPr lang="en-US" b="1" dirty="0" err="1" smtClean="0">
                <a:solidFill>
                  <a:srgbClr val="FF0000"/>
                </a:solidFill>
              </a:rPr>
              <a:t>ashan</a:t>
            </a:r>
            <a:r>
              <a:rPr lang="en-US" b="1" dirty="0" smtClean="0">
                <a:solidFill>
                  <a:srgbClr val="FF0000"/>
                </a:solidFill>
              </a:rPr>
              <a:t>, </a:t>
            </a:r>
            <a:r>
              <a:rPr lang="en-US" b="1" u="sng" dirty="0" smtClean="0">
                <a:solidFill>
                  <a:srgbClr val="FF0000"/>
                </a:solidFill>
              </a:rPr>
              <a:t>literally "that which causes smoke to rise."</a:t>
            </a:r>
            <a:r>
              <a:rPr lang="en-US" dirty="0" smtClean="0"/>
              <a:t> This herb has a quality which enabled the smoke from the incense to rise up to heaven in  a straight column. In our own time, some have speculated that this may be the plant </a:t>
            </a:r>
            <a:r>
              <a:rPr lang="en-US" i="1" dirty="0" err="1" smtClean="0"/>
              <a:t>Leptadenia</a:t>
            </a:r>
            <a:r>
              <a:rPr lang="en-US" i="1" dirty="0" smtClean="0"/>
              <a:t> </a:t>
            </a:r>
            <a:r>
              <a:rPr lang="en-US" i="1" dirty="0" err="1" smtClean="0"/>
              <a:t>pyrotechnica</a:t>
            </a:r>
            <a:r>
              <a:rPr lang="en-US" dirty="0" smtClean="0"/>
              <a:t>, which contains nitric acid.</a:t>
            </a:r>
          </a:p>
          <a:p>
            <a:endParaRPr lang="en-US" dirty="0"/>
          </a:p>
        </p:txBody>
      </p:sp>
      <p:pic>
        <p:nvPicPr>
          <p:cNvPr id="4" name="Picture 6" descr="avtinas_family"/>
          <p:cNvPicPr>
            <a:picLocks noChangeAspect="1" noChangeArrowheads="1"/>
          </p:cNvPicPr>
          <p:nvPr/>
        </p:nvPicPr>
        <p:blipFill>
          <a:blip r:embed="rId2"/>
          <a:srcRect/>
          <a:stretch>
            <a:fillRect/>
          </a:stretch>
        </p:blipFill>
        <p:spPr bwMode="auto">
          <a:xfrm>
            <a:off x="0" y="0"/>
            <a:ext cx="3429000" cy="68580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43C6A67-89D8-40FE-965D-3D76511753D3}" type="slidenum">
              <a:rPr lang="en-US"/>
              <a:pPr/>
              <a:t>184</a:t>
            </a:fld>
            <a:endParaRPr lang="en-US"/>
          </a:p>
        </p:txBody>
      </p:sp>
      <p:sp>
        <p:nvSpPr>
          <p:cNvPr id="303106"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303107"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303108" name="WordArt 4"/>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Details on the Incense and Incense Fire</a:t>
            </a:r>
          </a:p>
        </p:txBody>
      </p:sp>
      <p:sp>
        <p:nvSpPr>
          <p:cNvPr id="303114" name="Rectangle 10"/>
          <p:cNvSpPr>
            <a:spLocks noChangeArrowheads="1"/>
          </p:cNvSpPr>
          <p:nvPr/>
        </p:nvSpPr>
        <p:spPr bwMode="auto">
          <a:xfrm>
            <a:off x="152400" y="990600"/>
            <a:ext cx="8763000" cy="4893647"/>
          </a:xfrm>
          <a:prstGeom prst="rect">
            <a:avLst/>
          </a:prstGeom>
          <a:solidFill>
            <a:srgbClr val="FFFF00"/>
          </a:solidFill>
          <a:ln w="9525">
            <a:noFill/>
            <a:miter lim="800000"/>
            <a:headEnd/>
            <a:tailEnd/>
          </a:ln>
          <a:effectLst/>
        </p:spPr>
        <p:txBody>
          <a:bodyPr wrap="square" anchor="ctr">
            <a:spAutoFit/>
          </a:bodyPr>
          <a:lstStyle/>
          <a:p>
            <a:r>
              <a:rPr lang="en-US" sz="2400" dirty="0"/>
              <a:t>The priest who has received the task of offering the incense takes up </a:t>
            </a:r>
            <a:r>
              <a:rPr lang="en-US" sz="2400" dirty="0">
                <a:solidFill>
                  <a:srgbClr val="FF0000"/>
                </a:solidFill>
              </a:rPr>
              <a:t>the </a:t>
            </a:r>
            <a:r>
              <a:rPr lang="en-US" sz="2400" b="1" u="sng" dirty="0">
                <a:solidFill>
                  <a:srgbClr val="FF0000"/>
                </a:solidFill>
              </a:rPr>
              <a:t>special vessels</a:t>
            </a:r>
            <a:r>
              <a:rPr lang="en-US" sz="2400" dirty="0">
                <a:solidFill>
                  <a:srgbClr val="FF0000"/>
                </a:solidFill>
              </a:rPr>
              <a:t> </a:t>
            </a:r>
            <a:r>
              <a:rPr lang="en-US" sz="2400" dirty="0"/>
              <a:t>of the incense service</a:t>
            </a:r>
            <a:r>
              <a:rPr lang="en-US" sz="2400" dirty="0">
                <a:solidFill>
                  <a:srgbClr val="FF0000"/>
                </a:solidFill>
              </a:rPr>
              <a:t>: </a:t>
            </a:r>
            <a:r>
              <a:rPr lang="en-US" sz="2400" b="1" dirty="0">
                <a:solidFill>
                  <a:srgbClr val="FF0000"/>
                </a:solidFill>
              </a:rPr>
              <a:t>a large golden spoon which holds the amount of 3 </a:t>
            </a:r>
            <a:r>
              <a:rPr lang="en-US" sz="2400" b="1" dirty="0" err="1">
                <a:solidFill>
                  <a:srgbClr val="FF0000"/>
                </a:solidFill>
              </a:rPr>
              <a:t>kavim</a:t>
            </a:r>
            <a:r>
              <a:rPr lang="en-US" sz="2400" b="1" dirty="0">
                <a:solidFill>
                  <a:srgbClr val="FF0000"/>
                </a:solidFill>
              </a:rPr>
              <a:t>, and a smaller vessel,</a:t>
            </a:r>
            <a:r>
              <a:rPr lang="en-US" sz="2400" dirty="0">
                <a:solidFill>
                  <a:srgbClr val="FF0000"/>
                </a:solidFill>
              </a:rPr>
              <a:t> </a:t>
            </a:r>
            <a:r>
              <a:rPr lang="en-US" sz="2400" b="1" u="sng" dirty="0">
                <a:solidFill>
                  <a:srgbClr val="FF0000"/>
                </a:solidFill>
              </a:rPr>
              <a:t>filled to the brim with the incense</a:t>
            </a:r>
            <a:r>
              <a:rPr lang="en-US" sz="2400" dirty="0"/>
              <a:t>, and placed inside the larger vessel. This prevented any of the incense from spilling.</a:t>
            </a:r>
          </a:p>
          <a:p>
            <a:endParaRPr lang="en-US" sz="2400" dirty="0"/>
          </a:p>
          <a:p>
            <a:r>
              <a:rPr lang="en-US" sz="2400" dirty="0"/>
              <a:t>The priest who attends to the incense service enters into the Sanctuary, together with one colleague who will assist him. He removes the smaller vessel filled with incense, and hands it to his companion. The latter deposits some of the incense into the palms of the priest.</a:t>
            </a:r>
          </a:p>
          <a:p>
            <a:endParaRPr lang="en-US" sz="2400" dirty="0"/>
          </a:p>
          <a:p>
            <a:r>
              <a:rPr lang="en-US" sz="2400" dirty="0" smtClean="0"/>
              <a:t> </a:t>
            </a:r>
            <a:endParaRPr lang="en-US" sz="1400" dirty="0"/>
          </a:p>
        </p:txBody>
      </p:sp>
    </p:spTree>
  </p:cSld>
  <p:clrMapOvr>
    <a:masterClrMapping/>
  </p:clrMapOvr>
  <p:transition spd="med">
    <p:wip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solidFill>
            <a:srgbClr val="FFFF00"/>
          </a:solidFill>
        </p:spPr>
        <p:txBody>
          <a:bodyPr>
            <a:normAutofit fontScale="92500" lnSpcReduction="20000"/>
          </a:bodyPr>
          <a:lstStyle/>
          <a:p>
            <a:pPr>
              <a:buNone/>
            </a:pPr>
            <a:r>
              <a:rPr lang="en-US" dirty="0" smtClean="0">
                <a:effectLst>
                  <a:outerShdw blurRad="38100" dist="38100" dir="2700000" algn="tl">
                    <a:srgbClr val="C0C0C0"/>
                  </a:outerShdw>
                </a:effectLst>
              </a:rPr>
              <a:t>	</a:t>
            </a:r>
            <a:r>
              <a:rPr lang="en-US" sz="3400" b="1" dirty="0" smtClean="0"/>
              <a:t>As mentioned before, the </a:t>
            </a:r>
            <a:r>
              <a:rPr lang="en-US" sz="3400" b="1" dirty="0" smtClean="0">
                <a:solidFill>
                  <a:srgbClr val="FF0000"/>
                </a:solidFill>
              </a:rPr>
              <a:t>incense service only came about once in each priest's life </a:t>
            </a:r>
            <a:r>
              <a:rPr lang="en-US" sz="3400" b="1" dirty="0" smtClean="0"/>
              <a:t>- therefore, the priest who will now officiate has no prior experience. Before he entered, he was warned that he must </a:t>
            </a:r>
            <a:r>
              <a:rPr lang="en-US" sz="3400" b="1" dirty="0" smtClean="0">
                <a:solidFill>
                  <a:srgbClr val="FF0000"/>
                </a:solidFill>
              </a:rPr>
              <a:t>be </a:t>
            </a:r>
            <a:r>
              <a:rPr lang="en-US" sz="3400" b="1" u="sng" dirty="0" smtClean="0">
                <a:solidFill>
                  <a:srgbClr val="FF0000"/>
                </a:solidFill>
              </a:rPr>
              <a:t>very cautious when placing the incense upon the burning coals</a:t>
            </a:r>
            <a:r>
              <a:rPr lang="en-US" sz="3400" b="1" dirty="0" smtClean="0"/>
              <a:t>. If he sprinkles it on the coals too close to the side where he is standing, he will be burned. He is instructed that he must sprinkle it with a motion moving away from himself.</a:t>
            </a:r>
          </a:p>
          <a:p>
            <a:endParaRPr lang="en-US" sz="3400" b="1" dirty="0" smtClean="0"/>
          </a:p>
          <a:p>
            <a:pPr>
              <a:buNone/>
            </a:pPr>
            <a:r>
              <a:rPr lang="en-US" sz="3400" b="1" dirty="0" smtClean="0"/>
              <a:t>	When he receives word from the overseer that he may now begin, </a:t>
            </a:r>
            <a:r>
              <a:rPr lang="en-US" sz="3400" b="1" dirty="0" smtClean="0">
                <a:solidFill>
                  <a:srgbClr val="FF0000"/>
                </a:solidFill>
              </a:rPr>
              <a:t>the priest begins to </a:t>
            </a:r>
            <a:r>
              <a:rPr lang="en-US" sz="3400" b="1" u="sng" dirty="0" smtClean="0">
                <a:solidFill>
                  <a:srgbClr val="FF0000"/>
                </a:solidFill>
              </a:rPr>
              <a:t>let the grains fall from his palms across the top</a:t>
            </a:r>
            <a:r>
              <a:rPr lang="en-US" sz="3400" b="1" dirty="0" smtClean="0">
                <a:solidFill>
                  <a:srgbClr val="FF0000"/>
                </a:solidFill>
              </a:rPr>
              <a:t> of the altar, slowly, like “one who sifts flour” </a:t>
            </a:r>
            <a:r>
              <a:rPr lang="en-US" sz="3400" b="1" dirty="0" smtClean="0"/>
              <a:t>(Maimonides). When the entire chamber fills with the cloud of smoke, he prostrates himself and exits the Sanctuary.</a:t>
            </a:r>
          </a:p>
          <a:p>
            <a:endParaRPr lang="en-US" dirty="0" smtClean="0"/>
          </a:p>
          <a:p>
            <a:endParaRPr lang="en-US" dirty="0"/>
          </a:p>
        </p:txBody>
      </p:sp>
    </p:spTree>
  </p:cSld>
  <p:clrMapOvr>
    <a:masterClrMapping/>
  </p:clrMapOvr>
  <p:transition spd="med">
    <p:wip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EC9146F-C8D1-4480-80D0-EC824E3455D4}" type="slidenum">
              <a:rPr lang="en-US"/>
              <a:pPr/>
              <a:t>186</a:t>
            </a:fld>
            <a:endParaRPr lang="en-US"/>
          </a:p>
        </p:txBody>
      </p:sp>
      <p:sp>
        <p:nvSpPr>
          <p:cNvPr id="304130"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304131"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304132" name="WordArt 4"/>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Details on the Incense and Incense Fire</a:t>
            </a:r>
          </a:p>
        </p:txBody>
      </p:sp>
      <p:sp>
        <p:nvSpPr>
          <p:cNvPr id="304134" name="Rectangle 6"/>
          <p:cNvSpPr>
            <a:spLocks noChangeArrowheads="1"/>
          </p:cNvSpPr>
          <p:nvPr/>
        </p:nvSpPr>
        <p:spPr bwMode="auto">
          <a:xfrm>
            <a:off x="228600" y="1524000"/>
            <a:ext cx="8763000" cy="4401205"/>
          </a:xfrm>
          <a:prstGeom prst="rect">
            <a:avLst/>
          </a:prstGeom>
          <a:solidFill>
            <a:srgbClr val="FFFF00"/>
          </a:solidFill>
          <a:ln w="9525">
            <a:noFill/>
            <a:miter lim="800000"/>
            <a:headEnd/>
            <a:tailEnd/>
          </a:ln>
          <a:effectLst/>
        </p:spPr>
        <p:txBody>
          <a:bodyPr wrap="square" anchor="ctr">
            <a:spAutoFit/>
          </a:bodyPr>
          <a:lstStyle/>
          <a:p>
            <a:r>
              <a:rPr lang="en-US" sz="3200" b="1" dirty="0" smtClean="0"/>
              <a:t>The </a:t>
            </a:r>
            <a:r>
              <a:rPr lang="en-US" sz="3200" b="1" u="sng" dirty="0">
                <a:solidFill>
                  <a:srgbClr val="FF0000"/>
                </a:solidFill>
              </a:rPr>
              <a:t>choicest branches </a:t>
            </a:r>
            <a:r>
              <a:rPr lang="en-US" sz="3200" b="1" u="sng" dirty="0" smtClean="0">
                <a:solidFill>
                  <a:srgbClr val="FF0000"/>
                </a:solidFill>
              </a:rPr>
              <a:t> of </a:t>
            </a:r>
            <a:r>
              <a:rPr lang="en-US" sz="3200" b="1" u="sng" dirty="0">
                <a:solidFill>
                  <a:srgbClr val="FF0000"/>
                </a:solidFill>
              </a:rPr>
              <a:t>fig</a:t>
            </a:r>
            <a:r>
              <a:rPr lang="en-US" sz="3200" b="1" dirty="0">
                <a:solidFill>
                  <a:srgbClr val="FF0000"/>
                </a:solidFill>
              </a:rPr>
              <a:t> </a:t>
            </a:r>
            <a:r>
              <a:rPr lang="en-US" sz="3200" b="1" dirty="0"/>
              <a:t>were singled out </a:t>
            </a:r>
            <a:r>
              <a:rPr lang="en-US" sz="3200" b="1" dirty="0" smtClean="0"/>
              <a:t>and </a:t>
            </a:r>
            <a:r>
              <a:rPr lang="en-US" sz="3200" b="1" dirty="0"/>
              <a:t>used for the second arrangement on the </a:t>
            </a:r>
            <a:r>
              <a:rPr lang="en-US" sz="3200" b="1" dirty="0" smtClean="0"/>
              <a:t>altar</a:t>
            </a:r>
            <a:r>
              <a:rPr lang="en-US" sz="3200" b="1" dirty="0"/>
              <a:t>, the one from which fire is taken off and </a:t>
            </a:r>
            <a:r>
              <a:rPr lang="en-US" sz="3200" b="1" dirty="0" smtClean="0"/>
              <a:t>brought </a:t>
            </a:r>
            <a:r>
              <a:rPr lang="en-US" sz="3200" b="1" dirty="0"/>
              <a:t>to the </a:t>
            </a:r>
            <a:r>
              <a:rPr lang="en-US" sz="3200" b="1" dirty="0">
                <a:solidFill>
                  <a:srgbClr val="FF0000"/>
                </a:solidFill>
              </a:rPr>
              <a:t>golden altar</a:t>
            </a:r>
            <a:r>
              <a:rPr lang="en-US" sz="3200" b="1" dirty="0"/>
              <a:t>, within the </a:t>
            </a:r>
            <a:r>
              <a:rPr lang="en-US" sz="3200" b="1" dirty="0" smtClean="0"/>
              <a:t>sanctuary</a:t>
            </a:r>
            <a:r>
              <a:rPr lang="en-US" sz="3200" b="1" dirty="0"/>
              <a:t>. Upon this altar the incense will be </a:t>
            </a:r>
            <a:r>
              <a:rPr lang="en-US" sz="3200" b="1" dirty="0" smtClean="0"/>
              <a:t>burnt</a:t>
            </a:r>
            <a:r>
              <a:rPr lang="en-US" sz="3200" b="1" dirty="0"/>
              <a:t>, and it is the incense service which was </a:t>
            </a:r>
            <a:r>
              <a:rPr lang="en-US" sz="3200" b="1" dirty="0" smtClean="0"/>
              <a:t>the most </a:t>
            </a:r>
            <a:r>
              <a:rPr lang="en-US" sz="3200" b="1" dirty="0"/>
              <a:t>beloved part of the Temple service to </a:t>
            </a:r>
            <a:r>
              <a:rPr lang="en-US" sz="3200" b="1" dirty="0" smtClean="0"/>
              <a:t>G-d (</a:t>
            </a:r>
            <a:r>
              <a:rPr lang="en-US" sz="3200" b="1" dirty="0" err="1"/>
              <a:t>Zohar</a:t>
            </a:r>
            <a:r>
              <a:rPr lang="en-US" sz="3200" b="1" dirty="0"/>
              <a:t> I 130:A). </a:t>
            </a:r>
          </a:p>
          <a:p>
            <a:endParaRPr lang="en-US" sz="2800" dirty="0">
              <a:effectLst>
                <a:outerShdw blurRad="38100" dist="38100" dir="2700000" algn="tl">
                  <a:srgbClr val="C0C0C0"/>
                </a:outerShdw>
              </a:effectLst>
            </a:endParaRPr>
          </a:p>
          <a:p>
            <a:r>
              <a:rPr lang="en-US" sz="2800" dirty="0">
                <a:effectLst>
                  <a:outerShdw blurRad="38100" dist="38100" dir="2700000" algn="tl">
                    <a:srgbClr val="C0C0C0"/>
                  </a:outerShdw>
                </a:effectLst>
              </a:rPr>
              <a:t>				</a:t>
            </a:r>
            <a:r>
              <a:rPr lang="en-US" sz="2800" dirty="0" smtClean="0">
                <a:effectLst>
                  <a:outerShdw blurRad="38100" dist="38100" dir="2700000" algn="tl">
                    <a:srgbClr val="C0C0C0"/>
                  </a:outerShdw>
                </a:effectLst>
              </a:rPr>
              <a:t>	 </a:t>
            </a:r>
            <a:endParaRPr lang="en-US" sz="1400" dirty="0">
              <a:effectLst>
                <a:outerShdw blurRad="38100" dist="38100" dir="2700000" algn="tl">
                  <a:srgbClr val="C0C0C0"/>
                </a:outerShdw>
              </a:effectLst>
            </a:endParaRPr>
          </a:p>
        </p:txBody>
      </p:sp>
    </p:spTree>
  </p:cSld>
  <p:clrMapOvr>
    <a:masterClrMapping/>
  </p:clrMapOvr>
  <p:transition spd="med">
    <p:wip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763000" cy="6553200"/>
          </a:xfrm>
          <a:solidFill>
            <a:srgbClr val="FFFF00"/>
          </a:solidFill>
        </p:spPr>
        <p:txBody>
          <a:bodyPr>
            <a:normAutofit fontScale="92500" lnSpcReduction="10000"/>
          </a:bodyPr>
          <a:lstStyle/>
          <a:p>
            <a:r>
              <a:rPr lang="en-US" b="1" dirty="0" smtClean="0"/>
              <a:t>Some have written (see </a:t>
            </a:r>
            <a:r>
              <a:rPr lang="en-US" b="1" dirty="0" err="1" smtClean="0"/>
              <a:t>Rashi's</a:t>
            </a:r>
            <a:r>
              <a:rPr lang="en-US" b="1" dirty="0" smtClean="0"/>
              <a:t> comments on BT </a:t>
            </a:r>
            <a:r>
              <a:rPr lang="en-US" b="1" dirty="0" err="1" smtClean="0"/>
              <a:t>Zevachim</a:t>
            </a:r>
            <a:r>
              <a:rPr lang="en-US" b="1" dirty="0" smtClean="0"/>
              <a:t> 58:A) that it </a:t>
            </a:r>
            <a:r>
              <a:rPr lang="en-US" b="1" dirty="0" smtClean="0">
                <a:solidFill>
                  <a:srgbClr val="CC3300"/>
                </a:solidFill>
              </a:rPr>
              <a:t>was for this reason the </a:t>
            </a:r>
            <a:r>
              <a:rPr lang="en-US" b="1" u="sng" dirty="0" smtClean="0">
                <a:solidFill>
                  <a:srgbClr val="CC3300"/>
                </a:solidFill>
              </a:rPr>
              <a:t>fig branches</a:t>
            </a:r>
            <a:r>
              <a:rPr lang="en-US" b="1" dirty="0" smtClean="0">
                <a:solidFill>
                  <a:srgbClr val="CC3300"/>
                </a:solidFill>
              </a:rPr>
              <a:t> were specifically chosen</a:t>
            </a:r>
            <a:r>
              <a:rPr lang="en-US" b="1" dirty="0" smtClean="0"/>
              <a:t> for the incense fire - for it was through the fig tree that Adam, the first man, began to make a rectification for his sin, as the Bible states (Gen. 3:7), </a:t>
            </a:r>
            <a:r>
              <a:rPr lang="en-US" b="1" i="1" dirty="0" smtClean="0"/>
              <a:t>"... and they sewed fig leaves, and made for themselves loincloths."</a:t>
            </a:r>
            <a:r>
              <a:rPr lang="en-US" b="1" dirty="0" smtClean="0"/>
              <a:t> </a:t>
            </a:r>
          </a:p>
          <a:p>
            <a:endParaRPr lang="en-US" b="1" dirty="0" smtClean="0"/>
          </a:p>
          <a:p>
            <a:r>
              <a:rPr lang="en-US" b="1" dirty="0" smtClean="0"/>
              <a:t>Everything in the Holy Temple functioned on many levels; one level is the symbolic. As the incense offering was so special to the Holy One, and helped effect a righting of His relationship with man, it is fitting that such an act comes about through the very element which began that process.</a:t>
            </a:r>
          </a:p>
          <a:p>
            <a:endParaRPr lang="en-US" dirty="0"/>
          </a:p>
        </p:txBody>
      </p:sp>
    </p:spTree>
  </p:cSld>
  <p:clrMapOvr>
    <a:masterClrMapping/>
  </p:clrMapOvr>
  <p:transition spd="med">
    <p:wip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6DE484C-7B25-4B81-A68D-06DE1D23B5B9}" type="slidenum">
              <a:rPr lang="en-US"/>
              <a:pPr/>
              <a:t>188</a:t>
            </a:fld>
            <a:endParaRPr lang="en-US"/>
          </a:p>
        </p:txBody>
      </p:sp>
      <p:sp>
        <p:nvSpPr>
          <p:cNvPr id="210946"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210948" name="WordArt 4"/>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Avtinas Family and the Incense Chamber</a:t>
            </a:r>
          </a:p>
        </p:txBody>
      </p:sp>
      <p:sp>
        <p:nvSpPr>
          <p:cNvPr id="210949" name="Rectangle 5"/>
          <p:cNvSpPr>
            <a:spLocks noChangeArrowheads="1"/>
          </p:cNvSpPr>
          <p:nvPr/>
        </p:nvSpPr>
        <p:spPr bwMode="auto">
          <a:xfrm>
            <a:off x="228600" y="1600200"/>
            <a:ext cx="8534400" cy="4462760"/>
          </a:xfrm>
          <a:prstGeom prst="rect">
            <a:avLst/>
          </a:prstGeom>
          <a:solidFill>
            <a:srgbClr val="FFFF00"/>
          </a:solidFill>
          <a:ln w="9525">
            <a:noFill/>
            <a:miter lim="800000"/>
            <a:headEnd/>
            <a:tailEnd/>
          </a:ln>
          <a:effectLst/>
        </p:spPr>
        <p:txBody>
          <a:bodyPr wrap="square">
            <a:spAutoFit/>
          </a:bodyPr>
          <a:lstStyle/>
          <a:p>
            <a:r>
              <a:rPr lang="en-US" sz="1400" dirty="0">
                <a:effectLst>
                  <a:outerShdw blurRad="38100" dist="38100" dir="2700000" algn="tl">
                    <a:srgbClr val="C0C0C0"/>
                  </a:outerShdw>
                </a:effectLst>
              </a:rPr>
              <a:t>				</a:t>
            </a:r>
            <a:endParaRPr lang="en-US" sz="1400" dirty="0" smtClean="0">
              <a:effectLst>
                <a:outerShdw blurRad="38100" dist="38100" dir="2700000" algn="tl">
                  <a:srgbClr val="C0C0C0"/>
                </a:outerShdw>
              </a:effectLst>
            </a:endParaRPr>
          </a:p>
          <a:p>
            <a:r>
              <a:rPr lang="en-US" sz="2800" dirty="0" smtClean="0"/>
              <a:t>The </a:t>
            </a:r>
            <a:r>
              <a:rPr lang="en-US" sz="2800" b="1" dirty="0" err="1">
                <a:solidFill>
                  <a:srgbClr val="FF0000"/>
                </a:solidFill>
              </a:rPr>
              <a:t>Avtinas</a:t>
            </a:r>
            <a:r>
              <a:rPr lang="en-US" sz="2800" b="1" dirty="0">
                <a:solidFill>
                  <a:srgbClr val="FF0000"/>
                </a:solidFill>
              </a:rPr>
              <a:t> family</a:t>
            </a:r>
            <a:r>
              <a:rPr lang="en-US" sz="2800" dirty="0">
                <a:solidFill>
                  <a:srgbClr val="FF0000"/>
                </a:solidFill>
              </a:rPr>
              <a:t> </a:t>
            </a:r>
            <a:r>
              <a:rPr lang="en-US" sz="2800" dirty="0"/>
              <a:t>was appointed by </a:t>
            </a:r>
            <a:r>
              <a:rPr lang="en-US" sz="2800" dirty="0" smtClean="0"/>
              <a:t>the Sanhedrin </a:t>
            </a:r>
            <a:r>
              <a:rPr lang="en-US" sz="2800" dirty="0"/>
              <a:t>to provide the incense, and they </a:t>
            </a:r>
            <a:r>
              <a:rPr lang="en-US" sz="2800" dirty="0" smtClean="0"/>
              <a:t>were </a:t>
            </a:r>
            <a:r>
              <a:rPr lang="en-US" sz="2800" dirty="0"/>
              <a:t>exclusively responsible for its </a:t>
            </a:r>
            <a:r>
              <a:rPr lang="en-US" sz="2800" dirty="0" smtClean="0"/>
              <a:t>production</a:t>
            </a:r>
            <a:r>
              <a:rPr lang="en-US" sz="2800" dirty="0"/>
              <a:t>, which was done in the chamber </a:t>
            </a:r>
            <a:r>
              <a:rPr lang="en-US" sz="2800" dirty="0" smtClean="0"/>
              <a:t>named </a:t>
            </a:r>
            <a:r>
              <a:rPr lang="en-US" sz="2800" dirty="0"/>
              <a:t>for them, the </a:t>
            </a:r>
            <a:r>
              <a:rPr lang="en-US" sz="2800" b="1" u="sng" dirty="0">
                <a:solidFill>
                  <a:srgbClr val="FF0000"/>
                </a:solidFill>
              </a:rPr>
              <a:t>Chamber of </a:t>
            </a:r>
            <a:r>
              <a:rPr lang="en-US" sz="2800" b="1" u="sng" dirty="0" err="1" smtClean="0">
                <a:solidFill>
                  <a:srgbClr val="FF0000"/>
                </a:solidFill>
              </a:rPr>
              <a:t>Avtinas</a:t>
            </a:r>
            <a:r>
              <a:rPr lang="en-US" sz="2800" dirty="0" smtClean="0"/>
              <a:t>. We </a:t>
            </a:r>
            <a:r>
              <a:rPr lang="en-US" sz="2800" dirty="0"/>
              <a:t>have learned that this chamber was </a:t>
            </a:r>
            <a:r>
              <a:rPr lang="en-US" sz="2800" b="1" dirty="0" smtClean="0">
                <a:solidFill>
                  <a:srgbClr val="FF0000"/>
                </a:solidFill>
              </a:rPr>
              <a:t>located </a:t>
            </a:r>
            <a:r>
              <a:rPr lang="en-US" sz="2800" b="1" dirty="0">
                <a:solidFill>
                  <a:srgbClr val="FF0000"/>
                </a:solidFill>
              </a:rPr>
              <a:t>in the south side</a:t>
            </a:r>
            <a:r>
              <a:rPr lang="en-US" sz="2800" dirty="0">
                <a:solidFill>
                  <a:srgbClr val="FF0000"/>
                </a:solidFill>
              </a:rPr>
              <a:t> </a:t>
            </a:r>
            <a:r>
              <a:rPr lang="en-US" sz="2800" dirty="0"/>
              <a:t>of the court, </a:t>
            </a:r>
            <a:r>
              <a:rPr lang="en-US" sz="2800" b="1" u="sng" dirty="0">
                <a:solidFill>
                  <a:srgbClr val="FF0000"/>
                </a:solidFill>
              </a:rPr>
              <a:t>over </a:t>
            </a:r>
            <a:r>
              <a:rPr lang="en-US" sz="2800" b="1" u="sng" dirty="0" smtClean="0">
                <a:solidFill>
                  <a:srgbClr val="FF0000"/>
                </a:solidFill>
              </a:rPr>
              <a:t>the </a:t>
            </a:r>
            <a:r>
              <a:rPr lang="en-US" sz="2800" b="1" u="sng" dirty="0">
                <a:solidFill>
                  <a:srgbClr val="FF0000"/>
                </a:solidFill>
              </a:rPr>
              <a:t>"water gate.“</a:t>
            </a:r>
          </a:p>
          <a:p>
            <a:endParaRPr lang="en-US" sz="2800" dirty="0"/>
          </a:p>
          <a:p>
            <a:r>
              <a:rPr lang="en-US" sz="2800" dirty="0"/>
              <a:t>		</a:t>
            </a:r>
            <a:r>
              <a:rPr lang="en-US" sz="1400" dirty="0"/>
              <a:t>	</a:t>
            </a:r>
            <a:r>
              <a:rPr lang="en-US" sz="1400" dirty="0">
                <a:effectLst>
                  <a:outerShdw blurRad="38100" dist="38100" dir="2700000" algn="tl">
                    <a:srgbClr val="C0C0C0"/>
                  </a:outerShdw>
                </a:effectLst>
              </a:rPr>
              <a:t>		</a:t>
            </a:r>
            <a:r>
              <a:rPr lang="en-US" sz="1400" dirty="0" smtClean="0">
                <a:effectLst>
                  <a:outerShdw blurRad="38100" dist="38100" dir="2700000" algn="tl">
                    <a:srgbClr val="C0C0C0"/>
                  </a:outerShdw>
                </a:effectLst>
              </a:rPr>
              <a:t> </a:t>
            </a:r>
            <a:endParaRPr lang="en-US" sz="1400" dirty="0">
              <a:effectLst>
                <a:outerShdw blurRad="38100" dist="38100" dir="2700000" algn="tl">
                  <a:srgbClr val="C0C0C0"/>
                </a:outerShdw>
              </a:effectLst>
            </a:endParaRPr>
          </a:p>
          <a:p>
            <a:endParaRPr lang="en-US" sz="1400" dirty="0">
              <a:effectLst>
                <a:outerShdw blurRad="38100" dist="38100" dir="2700000" algn="tl">
                  <a:srgbClr val="C0C0C0"/>
                </a:outerShdw>
              </a:effectLst>
            </a:endParaRPr>
          </a:p>
          <a:p>
            <a:endParaRPr lang="en-US" sz="1400" dirty="0">
              <a:effectLst>
                <a:outerShdw blurRad="38100" dist="38100" dir="2700000" algn="tl">
                  <a:srgbClr val="C0C0C0"/>
                </a:outerShdw>
              </a:effectLst>
            </a:endParaRPr>
          </a:p>
          <a:p>
            <a:endParaRPr lang="en-US" dirty="0"/>
          </a:p>
        </p:txBody>
      </p:sp>
    </p:spTree>
  </p:cSld>
  <p:clrMapOvr>
    <a:masterClrMapping/>
  </p:clrMapOvr>
  <p:transition spd="med">
    <p:wip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52400"/>
            <a:ext cx="8839200" cy="6477000"/>
          </a:xfrm>
          <a:solidFill>
            <a:srgbClr val="FFFF00"/>
          </a:solidFill>
        </p:spPr>
        <p:txBody>
          <a:bodyPr>
            <a:noAutofit/>
          </a:bodyPr>
          <a:lstStyle/>
          <a:p>
            <a:pPr>
              <a:buNone/>
            </a:pPr>
            <a:r>
              <a:rPr lang="en-US" sz="2400" b="1" dirty="0" smtClean="0"/>
              <a:t>	</a:t>
            </a:r>
            <a:r>
              <a:rPr lang="en-US" sz="2800" b="1" dirty="0" smtClean="0"/>
              <a:t>The </a:t>
            </a:r>
            <a:r>
              <a:rPr lang="en-US" sz="2800" b="1" dirty="0" err="1" smtClean="0"/>
              <a:t>Midrash</a:t>
            </a:r>
            <a:r>
              <a:rPr lang="en-US" sz="2800" b="1" dirty="0" smtClean="0"/>
              <a:t> (</a:t>
            </a:r>
            <a:r>
              <a:rPr lang="en-US" sz="2800" b="1" dirty="0" err="1" smtClean="0"/>
              <a:t>Shir</a:t>
            </a:r>
            <a:r>
              <a:rPr lang="en-US" sz="2800" b="1" dirty="0" smtClean="0"/>
              <a:t> </a:t>
            </a:r>
            <a:r>
              <a:rPr lang="en-US" sz="2800" b="1" dirty="0" err="1" smtClean="0"/>
              <a:t>HaShirim</a:t>
            </a:r>
            <a:r>
              <a:rPr lang="en-US" sz="2800" b="1" dirty="0" smtClean="0"/>
              <a:t> </a:t>
            </a:r>
            <a:r>
              <a:rPr lang="en-US" sz="2800" b="1" dirty="0" err="1" smtClean="0"/>
              <a:t>Rabbah</a:t>
            </a:r>
            <a:r>
              <a:rPr lang="en-US" sz="2800" b="1" dirty="0" smtClean="0"/>
              <a:t>, 3:4) provides several poignant glimpses of the </a:t>
            </a:r>
            <a:r>
              <a:rPr lang="en-US" sz="2800" b="1" dirty="0" err="1" smtClean="0"/>
              <a:t>Avtinas</a:t>
            </a:r>
            <a:r>
              <a:rPr lang="en-US" sz="2800" b="1" dirty="0" smtClean="0"/>
              <a:t> family, which tell us something of the great dedication that burned in their hearts for their holy occupation: "The </a:t>
            </a:r>
            <a:r>
              <a:rPr lang="en-US" sz="2800" b="1" dirty="0" err="1" smtClean="0"/>
              <a:t>Avtinas</a:t>
            </a:r>
            <a:r>
              <a:rPr lang="en-US" sz="2800" b="1" dirty="0" smtClean="0"/>
              <a:t> family were expert in the preparation of the incense spices, and knew how to use the herb </a:t>
            </a:r>
            <a:r>
              <a:rPr lang="en-US" sz="2800" b="1" i="1" dirty="0" err="1" smtClean="0"/>
              <a:t>ma'aleh</a:t>
            </a:r>
            <a:r>
              <a:rPr lang="en-US" sz="2800" b="1" i="1" dirty="0" smtClean="0"/>
              <a:t> </a:t>
            </a:r>
            <a:r>
              <a:rPr lang="en-US" sz="2800" b="1" i="1" dirty="0" err="1" smtClean="0"/>
              <a:t>ashan</a:t>
            </a:r>
            <a:r>
              <a:rPr lang="en-US" sz="2800" b="1" dirty="0" smtClean="0"/>
              <a:t>, which caused the smoke to rise. But the rabbis were critical that they refused to teach these things to others, and suspended them from office. The sages sent to Alexandria for skilled craftsmen, and engaged these others to try and duplicate the </a:t>
            </a:r>
            <a:r>
              <a:rPr lang="en-US" sz="2800" b="1" dirty="0" err="1" smtClean="0"/>
              <a:t>Avtinas</a:t>
            </a:r>
            <a:r>
              <a:rPr lang="en-US" sz="2800" b="1" dirty="0" smtClean="0"/>
              <a:t>' incense. These craftsmen were expert in the spices, but </a:t>
            </a:r>
            <a:r>
              <a:rPr lang="en-US" sz="2800" b="1" dirty="0" smtClean="0">
                <a:solidFill>
                  <a:srgbClr val="FF0000"/>
                </a:solidFill>
              </a:rPr>
              <a:t>they could not make the smoke rise up in a straight column like the </a:t>
            </a:r>
            <a:r>
              <a:rPr lang="en-US" sz="2800" b="1" dirty="0" err="1" smtClean="0">
                <a:solidFill>
                  <a:srgbClr val="FF0000"/>
                </a:solidFill>
              </a:rPr>
              <a:t>Avtinas</a:t>
            </a:r>
            <a:r>
              <a:rPr lang="en-US" sz="2800" b="1" dirty="0" smtClean="0">
                <a:solidFill>
                  <a:srgbClr val="FF0000"/>
                </a:solidFill>
              </a:rPr>
              <a:t> family</a:t>
            </a:r>
            <a:r>
              <a:rPr lang="en-US" sz="2800" b="1" dirty="0" smtClean="0"/>
              <a:t>... the smoke from their incense immediately diffused and scattered.</a:t>
            </a:r>
            <a:endParaRPr lang="en-US" sz="2400" b="1" dirty="0" smtClean="0"/>
          </a:p>
          <a:p>
            <a:pPr>
              <a:buNone/>
            </a:pPr>
            <a:r>
              <a:rPr lang="en-US" sz="2400" dirty="0" smtClean="0"/>
              <a:t> </a:t>
            </a:r>
            <a:endParaRPr lang="en-US" sz="2400" dirty="0"/>
          </a:p>
        </p:txBody>
      </p:sp>
    </p:spTree>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eshua_sar_hapanim"/>
          <p:cNvPicPr>
            <a:picLocks noChangeAspect="1" noChangeArrowheads="1"/>
          </p:cNvPicPr>
          <p:nvPr/>
        </p:nvPicPr>
        <p:blipFill>
          <a:blip r:embed="rId2"/>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457200"/>
            <a:ext cx="8610600" cy="6019800"/>
          </a:xfrm>
          <a:solidFill>
            <a:srgbClr val="FFFF00"/>
          </a:solidFill>
        </p:spPr>
        <p:txBody>
          <a:bodyPr>
            <a:normAutofit lnSpcReduction="10000"/>
          </a:bodyPr>
          <a:lstStyle/>
          <a:p>
            <a:pPr>
              <a:buNone/>
            </a:pPr>
            <a:r>
              <a:rPr lang="en-US" dirty="0" smtClean="0"/>
              <a:t>	</a:t>
            </a:r>
            <a:r>
              <a:rPr lang="en-US" sz="3900" b="1" dirty="0" smtClean="0"/>
              <a:t>When the sages saw this, they remarked that everything which the Holy One created, He created only for the sake of His own honor, as the verse states (Isaiah 43): </a:t>
            </a:r>
            <a:r>
              <a:rPr lang="en-US" sz="3900" b="1" i="1" dirty="0" smtClean="0"/>
              <a:t>'Every one that is called by My name, for I have created him for my glory; I have formed him, yes, I have made him.'</a:t>
            </a:r>
            <a:r>
              <a:rPr lang="en-US" sz="3900" b="1" dirty="0" smtClean="0"/>
              <a:t> They returned the </a:t>
            </a:r>
            <a:r>
              <a:rPr lang="en-US" sz="3900" b="1" dirty="0" err="1" smtClean="0"/>
              <a:t>Avtinas</a:t>
            </a:r>
            <a:r>
              <a:rPr lang="en-US" sz="3900" b="1" dirty="0" smtClean="0"/>
              <a:t> family to their task, and doubled their wages.“</a:t>
            </a:r>
          </a:p>
          <a:p>
            <a:endParaRPr lang="en-US" dirty="0" smtClean="0"/>
          </a:p>
          <a:p>
            <a:endParaRPr lang="en-US" dirty="0"/>
          </a:p>
        </p:txBody>
      </p:sp>
    </p:spTree>
  </p:cSld>
  <p:clrMapOvr>
    <a:masterClrMapping/>
  </p:clrMapOvr>
  <p:transition spd="med">
    <p:wip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CF6002-5AC1-4F06-B485-98C0374B71E3}" type="slidenum">
              <a:rPr lang="en-US"/>
              <a:pPr/>
              <a:t>191</a:t>
            </a:fld>
            <a:endParaRPr lang="en-US"/>
          </a:p>
        </p:txBody>
      </p:sp>
      <p:sp>
        <p:nvSpPr>
          <p:cNvPr id="211970"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www.templeinstitute.org</a:t>
            </a:r>
            <a:endParaRPr lang="en-US" sz="800">
              <a:latin typeface="Arial" charset="0"/>
            </a:endParaRPr>
          </a:p>
        </p:txBody>
      </p:sp>
      <p:sp>
        <p:nvSpPr>
          <p:cNvPr id="211971"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211973" name="Rectangle 5"/>
          <p:cNvSpPr>
            <a:spLocks noChangeArrowheads="1"/>
          </p:cNvSpPr>
          <p:nvPr/>
        </p:nvSpPr>
        <p:spPr bwMode="auto">
          <a:xfrm>
            <a:off x="228600" y="838200"/>
            <a:ext cx="8686800" cy="6370975"/>
          </a:xfrm>
          <a:prstGeom prst="rect">
            <a:avLst/>
          </a:prstGeom>
          <a:solidFill>
            <a:srgbClr val="FFFF00"/>
          </a:solidFill>
          <a:ln w="9525">
            <a:noFill/>
            <a:miter lim="800000"/>
            <a:headEnd/>
            <a:tailEnd/>
          </a:ln>
          <a:effectLst/>
        </p:spPr>
        <p:txBody>
          <a:bodyPr>
            <a:spAutoFit/>
          </a:bodyPr>
          <a:lstStyle/>
          <a:p>
            <a:r>
              <a:rPr lang="en-US" sz="2400" b="1" dirty="0"/>
              <a:t>"But the wise men asked them: 'What is reason that you do not share secret of your profession; why want to teach others?‘ They responded: 'Our fathers passed on a tradition to us, that one day the Holy Temple will be destroyed. We did not want to teach our secret, so that it does not fall into the wrong hands, the hands of </a:t>
            </a:r>
            <a:r>
              <a:rPr lang="en-US" sz="2400" b="1" dirty="0" err="1"/>
              <a:t>idolators</a:t>
            </a:r>
            <a:r>
              <a:rPr lang="en-US" sz="2400" b="1" dirty="0"/>
              <a:t>; and one day, the holy incense offering which we presented before the Holy One would then be used for idolatry.' When the rabbis understood that this was the reason for their silence, the </a:t>
            </a:r>
            <a:r>
              <a:rPr lang="en-US" sz="2400" b="1" dirty="0" err="1"/>
              <a:t>Avtinas</a:t>
            </a:r>
            <a:r>
              <a:rPr lang="en-US" sz="2400" b="1" dirty="0"/>
              <a:t> family was greatly praised.“</a:t>
            </a:r>
          </a:p>
          <a:p>
            <a:endParaRPr lang="en-US" sz="2400" b="1" dirty="0"/>
          </a:p>
          <a:p>
            <a:r>
              <a:rPr lang="en-US" sz="2400" b="1" dirty="0"/>
              <a:t>"It was also told that no member of their family ever put on perfume. And when one them would marry outside the family, they make an agreement girl should never wear all this so man suspect used secrets holy incense for own personal use, as verse states (Numbers 32), 'And you shall be clean before </a:t>
            </a:r>
            <a:r>
              <a:rPr lang="en-US" sz="2400" b="1" dirty="0" err="1" smtClean="0"/>
              <a:t>Elohim</a:t>
            </a:r>
            <a:r>
              <a:rPr lang="en-US" sz="2400" b="1" dirty="0" smtClean="0"/>
              <a:t> </a:t>
            </a:r>
            <a:r>
              <a:rPr lang="en-US" sz="2400" b="1" dirty="0"/>
              <a:t>Israel'.“</a:t>
            </a:r>
          </a:p>
          <a:p>
            <a:endParaRPr lang="en-US" sz="2400" b="1" dirty="0"/>
          </a:p>
          <a:p>
            <a:r>
              <a:rPr lang="en-US" sz="2400" b="1" dirty="0" smtClean="0"/>
              <a:t> </a:t>
            </a:r>
            <a:endParaRPr lang="en-US" sz="2400" b="1" dirty="0"/>
          </a:p>
        </p:txBody>
      </p:sp>
      <p:sp>
        <p:nvSpPr>
          <p:cNvPr id="211974" name="WordArt 6"/>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Avtinas Family and the Incense Chamber</a:t>
            </a:r>
          </a:p>
        </p:txBody>
      </p:sp>
    </p:spTree>
  </p:cSld>
  <p:clrMapOvr>
    <a:masterClrMapping/>
  </p:clrMapOvr>
  <p:transition spd="med">
    <p:wip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228600"/>
            <a:ext cx="8610600" cy="6400800"/>
          </a:xfrm>
          <a:solidFill>
            <a:srgbClr val="FFFF00"/>
          </a:solidFill>
        </p:spPr>
        <p:txBody>
          <a:bodyPr>
            <a:normAutofit fontScale="85000" lnSpcReduction="20000"/>
          </a:bodyPr>
          <a:lstStyle/>
          <a:p>
            <a:pPr>
              <a:buNone/>
            </a:pPr>
            <a:r>
              <a:rPr lang="en-US" b="1" dirty="0" smtClean="0"/>
              <a:t>	</a:t>
            </a:r>
          </a:p>
          <a:p>
            <a:pPr>
              <a:buNone/>
            </a:pPr>
            <a:r>
              <a:rPr lang="en-US" b="1" dirty="0" smtClean="0"/>
              <a:t>"Rabbi </a:t>
            </a:r>
            <a:r>
              <a:rPr lang="en-US" b="1" dirty="0" err="1" smtClean="0"/>
              <a:t>Akiva</a:t>
            </a:r>
            <a:r>
              <a:rPr lang="en-US" b="1" dirty="0" smtClean="0"/>
              <a:t> related: Shimon </a:t>
            </a:r>
            <a:r>
              <a:rPr lang="en-US" b="1" dirty="0" err="1" smtClean="0"/>
              <a:t>ben</a:t>
            </a:r>
            <a:r>
              <a:rPr lang="en-US" b="1" dirty="0" smtClean="0"/>
              <a:t> </a:t>
            </a:r>
            <a:r>
              <a:rPr lang="en-US" b="1" dirty="0" err="1" smtClean="0"/>
              <a:t>Luga</a:t>
            </a:r>
            <a:r>
              <a:rPr lang="en-US" b="1" dirty="0" smtClean="0"/>
              <a:t> told me that once (after the destruction of Holy Temple), he and a young lad - a descendant </a:t>
            </a:r>
            <a:r>
              <a:rPr lang="en-US" b="1" dirty="0" err="1" smtClean="0"/>
              <a:t>Avtinas</a:t>
            </a:r>
            <a:r>
              <a:rPr lang="en-US" b="1" dirty="0" smtClean="0"/>
              <a:t> family - were gathering herbs in the fields. 'I noticed that suddenly the boy wept, and then laughed. I asked him, 'my boy, why do you cry?' And he told me, 'For family's honor, which has been diminished.' 'And why did you laugh?', him. </a:t>
            </a:r>
          </a:p>
          <a:p>
            <a:pPr>
              <a:buNone/>
            </a:pPr>
            <a:r>
              <a:rPr lang="en-US" b="1" dirty="0" smtClean="0"/>
              <a:t>	'Because the greatest honor is reserved and established for the righteous in the future world. And in the end result, the Holy One will gladden his descendants, may it be speedily.'“ "I asked the boy, 'what did you see that reminded of all this?' And he told me 'As we were gathering, saw plant </a:t>
            </a:r>
            <a:r>
              <a:rPr lang="en-US" b="1" dirty="0" err="1" smtClean="0"/>
              <a:t>ma'aleh</a:t>
            </a:r>
            <a:r>
              <a:rPr lang="en-US" b="1" dirty="0" smtClean="0"/>
              <a:t> </a:t>
            </a:r>
            <a:r>
              <a:rPr lang="en-US" b="1" dirty="0" err="1" smtClean="0"/>
              <a:t>ashan</a:t>
            </a:r>
            <a:r>
              <a:rPr lang="en-US" b="1" dirty="0" smtClean="0"/>
              <a:t> before in field.‘</a:t>
            </a:r>
          </a:p>
          <a:p>
            <a:pPr>
              <a:buNone/>
            </a:pPr>
            <a:r>
              <a:rPr lang="en-US" b="1" dirty="0" smtClean="0"/>
              <a:t>	'Show it to me!' I exclaimed. But he told me, 'We have a tradition never to show it to any </a:t>
            </a:r>
            <a:r>
              <a:rPr lang="en-US" b="1" dirty="0" err="1" smtClean="0"/>
              <a:t>man.'Only</a:t>
            </a:r>
            <a:r>
              <a:rPr lang="en-US" b="1" dirty="0" smtClean="0"/>
              <a:t> a few days passed, and that child died. Thus he did not reveal it to anyone."</a:t>
            </a:r>
          </a:p>
          <a:p>
            <a:endParaRPr lang="en-US" b="1" dirty="0" smtClean="0"/>
          </a:p>
          <a:p>
            <a:endParaRPr lang="en-US" dirty="0"/>
          </a:p>
        </p:txBody>
      </p:sp>
    </p:spTree>
  </p:cSld>
  <p:clrMapOvr>
    <a:masterClrMapping/>
  </p:clrMapOvr>
  <p:transition spd="med">
    <p:wip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C801019-D8E8-437D-820C-00EA9E84EA0B}" type="slidenum">
              <a:rPr lang="en-US"/>
              <a:pPr/>
              <a:t>193</a:t>
            </a:fld>
            <a:endParaRPr lang="en-US"/>
          </a:p>
        </p:txBody>
      </p:sp>
      <p:sp>
        <p:nvSpPr>
          <p:cNvPr id="247810"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www.alabaster-box.org</a:t>
            </a:r>
            <a:r>
              <a:rPr lang="en-US" sz="800">
                <a:latin typeface="Arial" charset="0"/>
              </a:rPr>
              <a:t> </a:t>
            </a:r>
          </a:p>
        </p:txBody>
      </p:sp>
      <p:sp>
        <p:nvSpPr>
          <p:cNvPr id="247811"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247812" name="Rectangle 4"/>
          <p:cNvSpPr>
            <a:spLocks noChangeArrowheads="1"/>
          </p:cNvSpPr>
          <p:nvPr/>
        </p:nvSpPr>
        <p:spPr bwMode="auto">
          <a:xfrm>
            <a:off x="2362200" y="990601"/>
            <a:ext cx="6553200" cy="5909310"/>
          </a:xfrm>
          <a:prstGeom prst="rect">
            <a:avLst/>
          </a:prstGeom>
          <a:solidFill>
            <a:srgbClr val="FFFF00"/>
          </a:solidFill>
          <a:ln w="9525">
            <a:noFill/>
            <a:miter lim="800000"/>
            <a:headEnd/>
            <a:tailEnd/>
          </a:ln>
          <a:effectLst/>
        </p:spPr>
        <p:txBody>
          <a:bodyPr wrap="square">
            <a:spAutoFit/>
          </a:bodyPr>
          <a:lstStyle/>
          <a:p>
            <a:endParaRPr lang="en-US" sz="2800" b="1" dirty="0" smtClean="0"/>
          </a:p>
          <a:p>
            <a:r>
              <a:rPr lang="en-US" sz="2800" b="1" dirty="0" smtClean="0"/>
              <a:t>The </a:t>
            </a:r>
            <a:r>
              <a:rPr lang="en-US" sz="2800" b="1" u="sng" dirty="0">
                <a:solidFill>
                  <a:srgbClr val="CC3300"/>
                </a:solidFill>
              </a:rPr>
              <a:t>quantity </a:t>
            </a:r>
            <a:r>
              <a:rPr lang="en-US" sz="2800" b="1" dirty="0"/>
              <a:t>of the ingredients and for the Incense itself is also significant. </a:t>
            </a:r>
            <a:r>
              <a:rPr lang="en-US" sz="2800" b="1" dirty="0">
                <a:solidFill>
                  <a:srgbClr val="FF0000"/>
                </a:solidFill>
              </a:rPr>
              <a:t>It corresponds to the amount prepared for one year of daily Temple service. </a:t>
            </a:r>
            <a:r>
              <a:rPr lang="en-US" sz="2800" b="1" dirty="0" smtClean="0"/>
              <a:t>The </a:t>
            </a:r>
            <a:r>
              <a:rPr lang="en-US" sz="2800" b="1" dirty="0">
                <a:solidFill>
                  <a:srgbClr val="FF0000"/>
                </a:solidFill>
              </a:rPr>
              <a:t>Torah only </a:t>
            </a:r>
            <a:r>
              <a:rPr lang="en-US" sz="2800" b="1" u="sng" dirty="0">
                <a:solidFill>
                  <a:srgbClr val="FF0000"/>
                </a:solidFill>
              </a:rPr>
              <a:t>lists four ingredients</a:t>
            </a:r>
            <a:r>
              <a:rPr lang="en-US" sz="2800" b="1" dirty="0">
                <a:solidFill>
                  <a:srgbClr val="FF0000"/>
                </a:solidFill>
              </a:rPr>
              <a:t> for the </a:t>
            </a:r>
            <a:r>
              <a:rPr lang="en-US" sz="2800" b="1" dirty="0" err="1">
                <a:solidFill>
                  <a:srgbClr val="FF0000"/>
                </a:solidFill>
              </a:rPr>
              <a:t>Qetoret</a:t>
            </a:r>
            <a:r>
              <a:rPr lang="en-US" sz="2800" b="1" dirty="0">
                <a:solidFill>
                  <a:srgbClr val="FF0000"/>
                </a:solidFill>
              </a:rPr>
              <a:t>. </a:t>
            </a:r>
            <a:r>
              <a:rPr lang="en-US" sz="2800" b="1" dirty="0" smtClean="0"/>
              <a:t>The </a:t>
            </a:r>
            <a:r>
              <a:rPr lang="en-US" sz="2800" b="1" dirty="0" err="1">
                <a:solidFill>
                  <a:srgbClr val="FF0000"/>
                </a:solidFill>
              </a:rPr>
              <a:t>Mishna</a:t>
            </a:r>
            <a:r>
              <a:rPr lang="en-US" sz="2800" b="1" dirty="0">
                <a:solidFill>
                  <a:srgbClr val="FF0000"/>
                </a:solidFill>
              </a:rPr>
              <a:t> lists </a:t>
            </a:r>
            <a:r>
              <a:rPr lang="en-US" sz="2800" b="1" u="sng" dirty="0">
                <a:solidFill>
                  <a:srgbClr val="FF0000"/>
                </a:solidFill>
              </a:rPr>
              <a:t>eleven</a:t>
            </a:r>
            <a:r>
              <a:rPr lang="en-US" sz="2800" b="1" dirty="0">
                <a:solidFill>
                  <a:srgbClr val="FF0000"/>
                </a:solidFill>
              </a:rPr>
              <a:t> ingredients, in addition to Sodom </a:t>
            </a:r>
            <a:r>
              <a:rPr lang="en-US" sz="2800" b="1" dirty="0" smtClean="0">
                <a:solidFill>
                  <a:srgbClr val="FF0000"/>
                </a:solidFill>
              </a:rPr>
              <a:t>salt </a:t>
            </a:r>
            <a:r>
              <a:rPr lang="en-US" sz="2800" b="1" dirty="0">
                <a:solidFill>
                  <a:srgbClr val="FF0000"/>
                </a:solidFill>
              </a:rPr>
              <a:t>and </a:t>
            </a:r>
            <a:r>
              <a:rPr lang="en-US" sz="2800" b="1" dirty="0" err="1">
                <a:solidFill>
                  <a:srgbClr val="FF0000"/>
                </a:solidFill>
              </a:rPr>
              <a:t>Karcina</a:t>
            </a:r>
            <a:r>
              <a:rPr lang="en-US" sz="2800" b="1" dirty="0">
                <a:solidFill>
                  <a:srgbClr val="FF0000"/>
                </a:solidFill>
              </a:rPr>
              <a:t> lye. </a:t>
            </a:r>
            <a:r>
              <a:rPr lang="en-US" sz="2800" b="1" dirty="0"/>
              <a:t>The latter text also tells of the </a:t>
            </a:r>
            <a:r>
              <a:rPr lang="en-US" sz="2800" b="1" dirty="0" err="1" smtClean="0"/>
              <a:t>Avtinas</a:t>
            </a:r>
            <a:r>
              <a:rPr lang="en-US" sz="2800" b="1" dirty="0" smtClean="0"/>
              <a:t> </a:t>
            </a:r>
            <a:r>
              <a:rPr lang="en-US" sz="2800" b="1" dirty="0"/>
              <a:t>family and how they were charged with the secret </a:t>
            </a:r>
            <a:r>
              <a:rPr lang="en-US" sz="2800" b="1" dirty="0" smtClean="0"/>
              <a:t>of </a:t>
            </a:r>
            <a:r>
              <a:rPr lang="en-US" sz="2800" b="1" dirty="0"/>
              <a:t>compounding these precious spices</a:t>
            </a:r>
          </a:p>
          <a:p>
            <a:endParaRPr lang="en-US" sz="1400" b="1" dirty="0"/>
          </a:p>
          <a:p>
            <a:r>
              <a:rPr lang="en-US" sz="1400" b="1" dirty="0" smtClean="0"/>
              <a:t> </a:t>
            </a:r>
            <a:endParaRPr lang="en-US" sz="1400" b="1" dirty="0"/>
          </a:p>
          <a:p>
            <a:endParaRPr lang="en-US" sz="1400" b="1" dirty="0"/>
          </a:p>
        </p:txBody>
      </p:sp>
      <p:sp>
        <p:nvSpPr>
          <p:cNvPr id="247813" name="WordArt 5"/>
          <p:cNvSpPr>
            <a:spLocks noChangeArrowheads="1" noChangeShapeType="1" noTextEdit="1"/>
          </p:cNvSpPr>
          <p:nvPr/>
        </p:nvSpPr>
        <p:spPr bwMode="auto">
          <a:xfrm>
            <a:off x="1066800" y="457200"/>
            <a:ext cx="7162800" cy="342900"/>
          </a:xfrm>
          <a:prstGeom prst="rect">
            <a:avLst/>
          </a:prstGeom>
        </p:spPr>
        <p:txBody>
          <a:bodyPr wrap="none" fromWordArt="1">
            <a:prstTxWarp prst="textPlain">
              <a:avLst>
                <a:gd name="adj" fmla="val 50000"/>
              </a:avLst>
            </a:prstTxWarp>
          </a:bodyPr>
          <a:lstStyle/>
          <a:p>
            <a:pPr algn="ctr"/>
            <a:r>
              <a:rPr lang="en-US" sz="24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Ingredients and Details on the Incense</a:t>
            </a:r>
          </a:p>
        </p:txBody>
      </p:sp>
      <p:pic>
        <p:nvPicPr>
          <p:cNvPr id="248163" name="Picture 355" descr="qetoret"/>
          <p:cNvPicPr>
            <a:picLocks noChangeAspect="1" noChangeArrowheads="1"/>
          </p:cNvPicPr>
          <p:nvPr/>
        </p:nvPicPr>
        <p:blipFill>
          <a:blip r:embed="rId3"/>
          <a:srcRect/>
          <a:stretch>
            <a:fillRect/>
          </a:stretch>
        </p:blipFill>
        <p:spPr bwMode="auto">
          <a:xfrm>
            <a:off x="0" y="1828800"/>
            <a:ext cx="2438400" cy="3048000"/>
          </a:xfrm>
          <a:prstGeom prst="rect">
            <a:avLst/>
          </a:prstGeom>
          <a:noFill/>
        </p:spPr>
      </p:pic>
    </p:spTree>
  </p:cSld>
  <p:clrMapOvr>
    <a:masterClrMapping/>
  </p:clrMapOvr>
  <p:transition spd="med">
    <p:wip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534400" cy="6001643"/>
          </a:xfrm>
          <a:prstGeom prst="rect">
            <a:avLst/>
          </a:prstGeom>
          <a:solidFill>
            <a:srgbClr val="FFFF00"/>
          </a:solidFill>
        </p:spPr>
        <p:txBody>
          <a:bodyPr wrap="square">
            <a:spAutoFit/>
          </a:bodyPr>
          <a:lstStyle/>
          <a:p>
            <a:r>
              <a:rPr lang="en-US" sz="2400" b="1" dirty="0" smtClean="0"/>
              <a:t>The</a:t>
            </a:r>
            <a:r>
              <a:rPr lang="en-US" sz="2400" b="1" dirty="0" smtClean="0">
                <a:solidFill>
                  <a:schemeClr val="accent2"/>
                </a:solidFill>
              </a:rPr>
              <a:t> </a:t>
            </a:r>
            <a:r>
              <a:rPr lang="en-US" sz="2400" b="1" u="sng" dirty="0" smtClean="0">
                <a:solidFill>
                  <a:srgbClr val="FF0000"/>
                </a:solidFill>
              </a:rPr>
              <a:t>fragrance</a:t>
            </a:r>
            <a:r>
              <a:rPr lang="en-US" sz="2400" b="1" dirty="0" smtClean="0"/>
              <a:t> of the </a:t>
            </a:r>
            <a:r>
              <a:rPr lang="en-US" sz="2400" b="1" dirty="0" err="1" smtClean="0"/>
              <a:t>Qetoret</a:t>
            </a:r>
            <a:r>
              <a:rPr lang="en-US" sz="2400" b="1" dirty="0" smtClean="0"/>
              <a:t> (incense) was said to be so </a:t>
            </a:r>
          </a:p>
          <a:p>
            <a:r>
              <a:rPr lang="en-US" sz="2400" b="1" dirty="0" smtClean="0">
                <a:solidFill>
                  <a:srgbClr val="FF0000"/>
                </a:solidFill>
              </a:rPr>
              <a:t>powerful that that when it was being prepared, one could </a:t>
            </a:r>
          </a:p>
          <a:p>
            <a:r>
              <a:rPr lang="en-US" sz="2400" b="1" dirty="0" smtClean="0">
                <a:solidFill>
                  <a:srgbClr val="FF0000"/>
                </a:solidFill>
              </a:rPr>
              <a:t>smell it as far away as Jericho where the women, it was </a:t>
            </a:r>
          </a:p>
          <a:p>
            <a:r>
              <a:rPr lang="en-US" sz="2400" b="1" dirty="0" smtClean="0">
                <a:solidFill>
                  <a:srgbClr val="FF0000"/>
                </a:solidFill>
              </a:rPr>
              <a:t>also said, did not wear perfume because of the scent</a:t>
            </a:r>
            <a:r>
              <a:rPr lang="en-US" sz="2400" b="1" dirty="0" smtClean="0"/>
              <a:t>. </a:t>
            </a:r>
          </a:p>
          <a:p>
            <a:r>
              <a:rPr lang="en-US" sz="2400" b="1" dirty="0" smtClean="0"/>
              <a:t>Jericho was about 12 miles to the north of Qumran. </a:t>
            </a:r>
          </a:p>
          <a:p>
            <a:endParaRPr lang="en-US" sz="2400" b="1" dirty="0" smtClean="0"/>
          </a:p>
          <a:p>
            <a:r>
              <a:rPr lang="en-US" sz="2400" b="1" dirty="0" smtClean="0">
                <a:solidFill>
                  <a:srgbClr val="FF0000"/>
                </a:solidFill>
              </a:rPr>
              <a:t>Curiously, when young </a:t>
            </a:r>
            <a:r>
              <a:rPr lang="en-US" sz="2400" b="1" dirty="0" err="1" smtClean="0">
                <a:solidFill>
                  <a:srgbClr val="FF0000"/>
                </a:solidFill>
              </a:rPr>
              <a:t>Muhammed</a:t>
            </a:r>
            <a:r>
              <a:rPr lang="en-US" sz="2400" b="1" dirty="0" smtClean="0">
                <a:solidFill>
                  <a:srgbClr val="FF0000"/>
                </a:solidFill>
              </a:rPr>
              <a:t> </a:t>
            </a:r>
            <a:r>
              <a:rPr lang="en-US" sz="2400" b="1" dirty="0" err="1" smtClean="0">
                <a:solidFill>
                  <a:srgbClr val="FF0000"/>
                </a:solidFill>
              </a:rPr>
              <a:t>edh-Dhib</a:t>
            </a:r>
            <a:r>
              <a:rPr lang="en-US" sz="2400" b="1" dirty="0" smtClean="0">
                <a:solidFill>
                  <a:srgbClr val="FF0000"/>
                </a:solidFill>
              </a:rPr>
              <a:t>, discovered the Dead Sea Scrolls in 1947, </a:t>
            </a:r>
            <a:r>
              <a:rPr lang="en-US" sz="2400" b="1" u="sng" dirty="0" smtClean="0">
                <a:solidFill>
                  <a:srgbClr val="FF0000"/>
                </a:solidFill>
              </a:rPr>
              <a:t>only two of the ten clay jars contained anything</a:t>
            </a:r>
            <a:r>
              <a:rPr lang="en-US" sz="2400" b="1" dirty="0" smtClean="0">
                <a:solidFill>
                  <a:srgbClr val="FF0000"/>
                </a:solidFill>
              </a:rPr>
              <a:t>. </a:t>
            </a:r>
          </a:p>
          <a:p>
            <a:endParaRPr lang="en-US" sz="2400" b="1" dirty="0" smtClean="0">
              <a:solidFill>
                <a:srgbClr val="FF0000"/>
              </a:solidFill>
            </a:endParaRPr>
          </a:p>
          <a:p>
            <a:r>
              <a:rPr lang="en-US" sz="2400" b="1" dirty="0" smtClean="0">
                <a:solidFill>
                  <a:srgbClr val="FF0000"/>
                </a:solidFill>
              </a:rPr>
              <a:t>One of the pots held the Scrolls </a:t>
            </a:r>
            <a:r>
              <a:rPr lang="en-US" sz="2400" b="1" dirty="0" smtClean="0"/>
              <a:t>and the </a:t>
            </a:r>
            <a:r>
              <a:rPr lang="en-US" sz="2400" b="1" u="sng" dirty="0" smtClean="0">
                <a:solidFill>
                  <a:srgbClr val="FF0000"/>
                </a:solidFill>
              </a:rPr>
              <a:t>other was filled with what was described as a "reddish earth"</a:t>
            </a:r>
            <a:r>
              <a:rPr lang="en-US" sz="2400" b="1" dirty="0" smtClean="0">
                <a:solidFill>
                  <a:srgbClr val="FF0000"/>
                </a:solidFill>
              </a:rPr>
              <a:t>  </a:t>
            </a:r>
            <a:r>
              <a:rPr lang="en-US" sz="2400" b="1" dirty="0" smtClean="0"/>
              <a:t>- a SAMPLE of the Temple incense!</a:t>
            </a:r>
          </a:p>
          <a:p>
            <a:endParaRPr lang="en-US" sz="2400" b="1" dirty="0" smtClean="0"/>
          </a:p>
          <a:p>
            <a:r>
              <a:rPr lang="en-US" sz="2400" b="1" dirty="0" smtClean="0"/>
              <a:t>With the discovery of an </a:t>
            </a:r>
            <a:r>
              <a:rPr lang="en-US" sz="2400" b="1" dirty="0" smtClean="0">
                <a:solidFill>
                  <a:srgbClr val="FF0000"/>
                </a:solidFill>
              </a:rPr>
              <a:t>actual sample </a:t>
            </a:r>
            <a:r>
              <a:rPr lang="en-US" sz="2400" b="1" dirty="0" smtClean="0"/>
              <a:t>hidden away in the Qumran caves no one knew the exact biblical botanicals used. </a:t>
            </a:r>
            <a:endParaRPr lang="en-US" sz="2400" b="1" dirty="0"/>
          </a:p>
        </p:txBody>
      </p:sp>
    </p:spTree>
  </p:cSld>
  <p:clrMapOvr>
    <a:masterClrMapping/>
  </p:clrMapOvr>
  <p:transition spd="med">
    <p:wip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C97847E-D4FD-4630-9B87-E66BFDD30335}" type="slidenum">
              <a:rPr lang="en-US"/>
              <a:pPr/>
              <a:t>195</a:t>
            </a:fld>
            <a:endParaRPr lang="en-US"/>
          </a:p>
        </p:txBody>
      </p:sp>
      <p:sp>
        <p:nvSpPr>
          <p:cNvPr id="250882"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www.alabaster-box.org</a:t>
            </a:r>
            <a:r>
              <a:rPr lang="en-US" sz="800">
                <a:latin typeface="Arial" charset="0"/>
              </a:rPr>
              <a:t> </a:t>
            </a:r>
          </a:p>
        </p:txBody>
      </p:sp>
      <p:sp>
        <p:nvSpPr>
          <p:cNvPr id="250883"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250884" name="Rectangle 4"/>
          <p:cNvSpPr>
            <a:spLocks noChangeArrowheads="1"/>
          </p:cNvSpPr>
          <p:nvPr/>
        </p:nvSpPr>
        <p:spPr bwMode="auto">
          <a:xfrm>
            <a:off x="228600" y="1066800"/>
            <a:ext cx="8686800" cy="5109091"/>
          </a:xfrm>
          <a:prstGeom prst="rect">
            <a:avLst/>
          </a:prstGeom>
          <a:solidFill>
            <a:srgbClr val="FFFF00"/>
          </a:solidFill>
          <a:ln w="9525">
            <a:noFill/>
            <a:miter lim="800000"/>
            <a:headEnd/>
            <a:tailEnd/>
          </a:ln>
          <a:effectLst/>
        </p:spPr>
        <p:txBody>
          <a:bodyPr wrap="square">
            <a:spAutoFit/>
          </a:bodyPr>
          <a:lstStyle/>
          <a:p>
            <a:endParaRPr lang="en-US" sz="1400" dirty="0">
              <a:effectLst>
                <a:outerShdw blurRad="38100" dist="38100" dir="2700000" algn="tl">
                  <a:srgbClr val="C0C0C0"/>
                </a:outerShdw>
              </a:effectLst>
            </a:endParaRPr>
          </a:p>
          <a:p>
            <a:r>
              <a:rPr lang="en-US" sz="2000" b="1" u="sng" dirty="0" err="1">
                <a:solidFill>
                  <a:srgbClr val="FF0000"/>
                </a:solidFill>
              </a:rPr>
              <a:t>Vendyl</a:t>
            </a:r>
            <a:r>
              <a:rPr lang="en-US" sz="2000" b="1" u="sng" dirty="0">
                <a:solidFill>
                  <a:srgbClr val="FF0000"/>
                </a:solidFill>
              </a:rPr>
              <a:t> Jones examined samples of temple incense found in 1992 dig. An estimated 600 lbs. of what looked like "reddish earth" was uncovered at the North entrance of the Cave of the Column by excavation volunteers in the late Spring of 1992</a:t>
            </a:r>
            <a:r>
              <a:rPr lang="en-US" sz="2000" dirty="0">
                <a:effectLst>
                  <a:outerShdw blurRad="38100" dist="38100" dir="2700000" algn="tl">
                    <a:srgbClr val="C0C0C0"/>
                  </a:outerShdw>
                </a:effectLst>
              </a:rPr>
              <a:t>. </a:t>
            </a:r>
            <a:r>
              <a:rPr lang="en-US" sz="2000" b="1" dirty="0"/>
              <a:t>Team members reported detecting the </a:t>
            </a:r>
            <a:r>
              <a:rPr lang="en-US" sz="2000" b="1" dirty="0">
                <a:solidFill>
                  <a:srgbClr val="FF0000"/>
                </a:solidFill>
              </a:rPr>
              <a:t>smell of cinnamon </a:t>
            </a:r>
            <a:r>
              <a:rPr lang="en-US" sz="2000" b="1" dirty="0"/>
              <a:t>present in the substance. Preliminary analysis by Dr. Marvin </a:t>
            </a:r>
            <a:r>
              <a:rPr lang="en-US" sz="2000" b="1" dirty="0" err="1"/>
              <a:t>Antelman</a:t>
            </a:r>
            <a:r>
              <a:rPr lang="en-US" sz="2000" b="1" dirty="0"/>
              <a:t> of the </a:t>
            </a:r>
            <a:r>
              <a:rPr lang="en-US" sz="2000" b="1" dirty="0" err="1"/>
              <a:t>Wiezmann</a:t>
            </a:r>
            <a:r>
              <a:rPr lang="en-US" sz="2000" b="1" dirty="0"/>
              <a:t> Institute revealed that the find was indeed, organic. </a:t>
            </a:r>
          </a:p>
          <a:p>
            <a:endParaRPr lang="en-US" sz="2000" b="1" dirty="0"/>
          </a:p>
          <a:p>
            <a:r>
              <a:rPr lang="en-US" sz="2000" b="1" i="1" dirty="0"/>
              <a:t>"Density indicates that the material which is lighter than water is excluded from the category of red soil or red minerals......also the high percentage of ash is typical of plant source."</a:t>
            </a:r>
            <a:r>
              <a:rPr lang="en-US" sz="2000" b="1" dirty="0"/>
              <a:t> </a:t>
            </a:r>
          </a:p>
          <a:p>
            <a:endParaRPr lang="en-US" sz="2000" b="1" dirty="0"/>
          </a:p>
          <a:p>
            <a:r>
              <a:rPr lang="en-US" sz="2000" b="1" dirty="0"/>
              <a:t>Dr. </a:t>
            </a:r>
            <a:r>
              <a:rPr lang="en-US" sz="2000" b="1" dirty="0" err="1"/>
              <a:t>Antelman</a:t>
            </a:r>
            <a:r>
              <a:rPr lang="en-US" sz="2000" b="1" dirty="0"/>
              <a:t> later told the Jerusalem Post in a story dated May 1, 1992, </a:t>
            </a:r>
            <a:r>
              <a:rPr lang="en-US" sz="2000" b="1" i="1" dirty="0"/>
              <a:t>"I'm very excited about this find … [he] had positively identified </a:t>
            </a:r>
            <a:r>
              <a:rPr lang="en-US" sz="2000" b="1" i="1" dirty="0" err="1"/>
              <a:t>borit</a:t>
            </a:r>
            <a:r>
              <a:rPr lang="en-US" sz="2000" b="1" i="1" dirty="0"/>
              <a:t> </a:t>
            </a:r>
            <a:r>
              <a:rPr lang="en-US" sz="2000" b="1" i="1" dirty="0" err="1"/>
              <a:t>karshina</a:t>
            </a:r>
            <a:r>
              <a:rPr lang="en-US" sz="2000" b="1" i="1" dirty="0"/>
              <a:t> (</a:t>
            </a:r>
            <a:r>
              <a:rPr lang="en-US" sz="2000" b="1" i="1" dirty="0" err="1"/>
              <a:t>karsina</a:t>
            </a:r>
            <a:r>
              <a:rPr lang="en-US" sz="2000" b="1" i="1" dirty="0"/>
              <a:t> lye) which is one of the ingredients spelled out in the Talmud.“</a:t>
            </a:r>
          </a:p>
          <a:p>
            <a:endParaRPr lang="en-US" sz="1400" b="1" i="1" dirty="0">
              <a:effectLst>
                <a:outerShdw blurRad="38100" dist="38100" dir="2700000" algn="tl">
                  <a:srgbClr val="C0C0C0"/>
                </a:outerShdw>
              </a:effectLst>
            </a:endParaRPr>
          </a:p>
          <a:p>
            <a:r>
              <a:rPr lang="en-US" sz="1400" dirty="0" smtClean="0">
                <a:effectLst>
                  <a:outerShdw blurRad="38100" dist="38100" dir="2700000" algn="tl">
                    <a:srgbClr val="C0C0C0"/>
                  </a:outerShdw>
                </a:effectLst>
              </a:rPr>
              <a:t> </a:t>
            </a:r>
            <a:endParaRPr lang="en-US" sz="1400" dirty="0"/>
          </a:p>
        </p:txBody>
      </p:sp>
      <p:sp>
        <p:nvSpPr>
          <p:cNvPr id="250892" name="WordArt 12"/>
          <p:cNvSpPr>
            <a:spLocks noChangeArrowheads="1" noChangeShapeType="1" noTextEdit="1"/>
          </p:cNvSpPr>
          <p:nvPr/>
        </p:nvSpPr>
        <p:spPr bwMode="auto">
          <a:xfrm>
            <a:off x="1066800" y="228600"/>
            <a:ext cx="7162800" cy="342900"/>
          </a:xfrm>
          <a:prstGeom prst="rect">
            <a:avLst/>
          </a:prstGeom>
        </p:spPr>
        <p:txBody>
          <a:bodyPr wrap="none" fromWordArt="1">
            <a:prstTxWarp prst="textPlain">
              <a:avLst>
                <a:gd name="adj" fmla="val 50000"/>
              </a:avLst>
            </a:prstTxWarp>
          </a:bodyPr>
          <a:lstStyle/>
          <a:p>
            <a:pPr algn="ctr"/>
            <a:r>
              <a:rPr lang="en-US" sz="24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Ingredients and Details on the Incense</a:t>
            </a:r>
          </a:p>
        </p:txBody>
      </p:sp>
    </p:spTree>
  </p:cSld>
  <p:clrMapOvr>
    <a:masterClrMapping/>
  </p:clrMapOvr>
  <p:transition spd="med">
    <p:wip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81000"/>
            <a:ext cx="8229600" cy="6096000"/>
          </a:xfrm>
          <a:solidFill>
            <a:srgbClr val="FFFF00"/>
          </a:solidFill>
        </p:spPr>
        <p:txBody>
          <a:bodyPr>
            <a:normAutofit/>
          </a:bodyPr>
          <a:lstStyle/>
          <a:p>
            <a:pPr>
              <a:buNone/>
            </a:pPr>
            <a:r>
              <a:rPr lang="en-US" sz="3500" dirty="0" smtClean="0"/>
              <a:t>	</a:t>
            </a:r>
            <a:r>
              <a:rPr lang="en-US" sz="3500" b="1" dirty="0" smtClean="0"/>
              <a:t>Recently, Dr. Terry </a:t>
            </a:r>
            <a:r>
              <a:rPr lang="en-US" sz="3500" b="1" dirty="0" err="1" smtClean="0"/>
              <a:t>Hutter</a:t>
            </a:r>
            <a:r>
              <a:rPr lang="en-US" sz="3500" b="1" dirty="0" smtClean="0"/>
              <a:t> performed a more exhaustive analysis and stated that</a:t>
            </a:r>
            <a:r>
              <a:rPr lang="en-US" sz="3500" dirty="0" smtClean="0"/>
              <a:t>, </a:t>
            </a:r>
            <a:r>
              <a:rPr lang="en-US" sz="3500" b="1" dirty="0" smtClean="0">
                <a:solidFill>
                  <a:srgbClr val="FF0000"/>
                </a:solidFill>
              </a:rPr>
              <a:t>"the red-brown spice sample is composed of nine different and unique plants. The plants are recognizable both by pollen and organic </a:t>
            </a:r>
            <a:r>
              <a:rPr lang="en-US" sz="3500" b="1" dirty="0" err="1" smtClean="0">
                <a:solidFill>
                  <a:srgbClr val="FF0000"/>
                </a:solidFill>
              </a:rPr>
              <a:t>maceral</a:t>
            </a:r>
            <a:r>
              <a:rPr lang="en-US" sz="3500" b="1" dirty="0" smtClean="0">
                <a:solidFill>
                  <a:srgbClr val="FF0000"/>
                </a:solidFill>
              </a:rPr>
              <a:t> types." </a:t>
            </a:r>
          </a:p>
          <a:p>
            <a:endParaRPr lang="en-US" sz="3500" b="1" dirty="0" smtClean="0">
              <a:solidFill>
                <a:schemeClr val="accent2"/>
              </a:solidFill>
            </a:endParaRPr>
          </a:p>
          <a:p>
            <a:pPr>
              <a:buNone/>
            </a:pPr>
            <a:r>
              <a:rPr lang="en-US" sz="3500" dirty="0" smtClean="0"/>
              <a:t>	</a:t>
            </a:r>
            <a:r>
              <a:rPr lang="en-US" sz="3500" b="1" dirty="0" smtClean="0"/>
              <a:t>Dr. </a:t>
            </a:r>
            <a:r>
              <a:rPr lang="en-US" sz="3500" b="1" dirty="0" err="1" smtClean="0"/>
              <a:t>Hutter</a:t>
            </a:r>
            <a:r>
              <a:rPr lang="en-US" sz="3500" b="1" dirty="0" smtClean="0"/>
              <a:t> listed these as</a:t>
            </a:r>
            <a:r>
              <a:rPr lang="en-US" sz="3500" dirty="0" smtClean="0"/>
              <a:t>: </a:t>
            </a:r>
            <a:r>
              <a:rPr lang="en-US" sz="3500" b="1" u="sng" dirty="0" smtClean="0">
                <a:solidFill>
                  <a:srgbClr val="FF0000"/>
                </a:solidFill>
              </a:rPr>
              <a:t>Three kinds of Cinnamon</a:t>
            </a:r>
            <a:r>
              <a:rPr lang="en-US" sz="3500" dirty="0" smtClean="0">
                <a:solidFill>
                  <a:srgbClr val="FF0000"/>
                </a:solidFill>
              </a:rPr>
              <a:t>, </a:t>
            </a:r>
            <a:r>
              <a:rPr lang="en-US" sz="3500" b="1" u="sng" dirty="0" smtClean="0">
                <a:solidFill>
                  <a:srgbClr val="FF0000"/>
                </a:solidFill>
              </a:rPr>
              <a:t>Saffron Balsam</a:t>
            </a:r>
            <a:r>
              <a:rPr lang="en-US" sz="3500" dirty="0" smtClean="0">
                <a:solidFill>
                  <a:srgbClr val="FF0000"/>
                </a:solidFill>
              </a:rPr>
              <a:t>, </a:t>
            </a:r>
            <a:r>
              <a:rPr lang="en-US" sz="3500" b="1" u="sng" dirty="0" smtClean="0">
                <a:solidFill>
                  <a:srgbClr val="FF0000"/>
                </a:solidFill>
              </a:rPr>
              <a:t>Myrrh</a:t>
            </a:r>
            <a:r>
              <a:rPr lang="en-US" sz="3500" dirty="0" smtClean="0">
                <a:solidFill>
                  <a:srgbClr val="FF0000"/>
                </a:solidFill>
              </a:rPr>
              <a:t>, </a:t>
            </a:r>
            <a:r>
              <a:rPr lang="en-US" sz="3500" b="1" u="sng" dirty="0" smtClean="0">
                <a:solidFill>
                  <a:srgbClr val="FF0000"/>
                </a:solidFill>
              </a:rPr>
              <a:t>Galbanum</a:t>
            </a:r>
            <a:r>
              <a:rPr lang="en-US" sz="3500" dirty="0" smtClean="0">
                <a:solidFill>
                  <a:srgbClr val="FF0000"/>
                </a:solidFill>
              </a:rPr>
              <a:t>, </a:t>
            </a:r>
            <a:r>
              <a:rPr lang="en-US" sz="3500" b="1" u="sng" dirty="0" smtClean="0">
                <a:solidFill>
                  <a:srgbClr val="FF0000"/>
                </a:solidFill>
              </a:rPr>
              <a:t>Cassia</a:t>
            </a:r>
            <a:r>
              <a:rPr lang="en-US" sz="3500" dirty="0" smtClean="0">
                <a:solidFill>
                  <a:srgbClr val="FF0000"/>
                </a:solidFill>
              </a:rPr>
              <a:t>, and </a:t>
            </a:r>
            <a:r>
              <a:rPr lang="en-US" sz="3500" b="1" u="sng" dirty="0" smtClean="0">
                <a:solidFill>
                  <a:srgbClr val="FF0000"/>
                </a:solidFill>
              </a:rPr>
              <a:t>Frankincense</a:t>
            </a:r>
            <a:r>
              <a:rPr lang="en-US" sz="3500" dirty="0" smtClean="0">
                <a:solidFill>
                  <a:srgbClr val="FF0000"/>
                </a:solidFill>
              </a:rPr>
              <a:t>. </a:t>
            </a:r>
          </a:p>
          <a:p>
            <a:endParaRPr lang="en-US" dirty="0" smtClean="0"/>
          </a:p>
          <a:p>
            <a:endParaRPr lang="en-US" dirty="0"/>
          </a:p>
        </p:txBody>
      </p:sp>
    </p:spTree>
  </p:cSld>
  <p:clrMapOvr>
    <a:masterClrMapping/>
  </p:clrMapOvr>
  <p:transition spd="med">
    <p:wip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lide Number Placeholder 5"/>
          <p:cNvSpPr>
            <a:spLocks noGrp="1"/>
          </p:cNvSpPr>
          <p:nvPr>
            <p:ph type="sldNum" sz="quarter" idx="12"/>
          </p:nvPr>
        </p:nvSpPr>
        <p:spPr/>
        <p:txBody>
          <a:bodyPr/>
          <a:lstStyle/>
          <a:p>
            <a:fld id="{0628A485-6854-4F7A-A946-F13E999F777A}" type="slidenum">
              <a:rPr lang="en-US"/>
              <a:pPr/>
              <a:t>197</a:t>
            </a:fld>
            <a:endParaRPr lang="en-US"/>
          </a:p>
        </p:txBody>
      </p:sp>
      <p:sp>
        <p:nvSpPr>
          <p:cNvPr id="248834"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www.alabaster-box.org</a:t>
            </a:r>
            <a:r>
              <a:rPr lang="en-US" sz="800">
                <a:latin typeface="Arial" charset="0"/>
              </a:rPr>
              <a:t> </a:t>
            </a:r>
          </a:p>
        </p:txBody>
      </p:sp>
      <p:sp>
        <p:nvSpPr>
          <p:cNvPr id="248835"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248837" name="WordArt 5"/>
          <p:cNvSpPr>
            <a:spLocks noChangeArrowheads="1" noChangeShapeType="1" noTextEdit="1"/>
          </p:cNvSpPr>
          <p:nvPr/>
        </p:nvSpPr>
        <p:spPr bwMode="auto">
          <a:xfrm>
            <a:off x="1066800" y="152400"/>
            <a:ext cx="7162800" cy="495300"/>
          </a:xfrm>
          <a:prstGeom prst="rect">
            <a:avLst/>
          </a:prstGeom>
        </p:spPr>
        <p:txBody>
          <a:bodyPr wrap="none" fromWordArt="1">
            <a:prstTxWarp prst="textPlain">
              <a:avLst>
                <a:gd name="adj" fmla="val 50000"/>
              </a:avLst>
            </a:prstTxWarp>
          </a:bodyPr>
          <a:lstStyle/>
          <a:p>
            <a:pPr algn="ctr"/>
            <a:r>
              <a:rPr lang="en-US" sz="2400" b="1"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What Ingredients Make Up The Incense?</a:t>
            </a:r>
          </a:p>
        </p:txBody>
      </p:sp>
      <p:sp>
        <p:nvSpPr>
          <p:cNvPr id="248839" name="Rectangle 7"/>
          <p:cNvSpPr>
            <a:spLocks noChangeArrowheads="1"/>
          </p:cNvSpPr>
          <p:nvPr/>
        </p:nvSpPr>
        <p:spPr bwMode="auto">
          <a:xfrm>
            <a:off x="304800" y="1447800"/>
            <a:ext cx="1447800" cy="1446550"/>
          </a:xfrm>
          <a:prstGeom prst="rect">
            <a:avLst/>
          </a:prstGeom>
          <a:solidFill>
            <a:srgbClr val="FFFF00"/>
          </a:solidFill>
          <a:ln w="9525">
            <a:noFill/>
            <a:miter lim="800000"/>
            <a:headEnd/>
            <a:tailEnd/>
          </a:ln>
          <a:effectLst/>
        </p:spPr>
        <p:txBody>
          <a:bodyPr wrap="square" anchor="ctr">
            <a:spAutoFit/>
          </a:bodyPr>
          <a:lstStyle/>
          <a:p>
            <a:pPr algn="ctr"/>
            <a:r>
              <a:rPr lang="en-US" sz="1400" b="1" dirty="0">
                <a:latin typeface="Arial" charset="0"/>
              </a:rPr>
              <a:t>The Eleven </a:t>
            </a:r>
            <a:r>
              <a:rPr lang="en-US" sz="1400" b="1" dirty="0" err="1">
                <a:latin typeface="Arial" charset="0"/>
              </a:rPr>
              <a:t>Qetoret</a:t>
            </a:r>
            <a:r>
              <a:rPr lang="en-US" sz="1400" b="1" dirty="0">
                <a:latin typeface="Arial" charset="0"/>
              </a:rPr>
              <a:t> Spices as listed in the Talmud and </a:t>
            </a:r>
            <a:r>
              <a:rPr lang="en-US" sz="1400" b="1" dirty="0" err="1">
                <a:latin typeface="Arial" charset="0"/>
              </a:rPr>
              <a:t>Siddur</a:t>
            </a:r>
            <a:r>
              <a:rPr lang="en-US" sz="1400" b="1" dirty="0">
                <a:latin typeface="Arial" charset="0"/>
              </a:rPr>
              <a:t>:</a:t>
            </a:r>
            <a:r>
              <a:rPr lang="en-US" sz="1100" b="1" dirty="0">
                <a:latin typeface="Arial" charset="0"/>
              </a:rPr>
              <a:t> </a:t>
            </a:r>
            <a:endParaRPr lang="en-US" sz="1800" dirty="0">
              <a:latin typeface="Arial" charset="0"/>
            </a:endParaRPr>
          </a:p>
          <a:p>
            <a:pPr eaLnBrk="0" hangingPunct="0"/>
            <a:endParaRPr lang="en-US" sz="1800" dirty="0">
              <a:latin typeface="Arial" charset="0"/>
            </a:endParaRPr>
          </a:p>
        </p:txBody>
      </p:sp>
      <p:graphicFrame>
        <p:nvGraphicFramePr>
          <p:cNvPr id="249191" name="Group 359"/>
          <p:cNvGraphicFramePr>
            <a:graphicFrameLocks noGrp="1"/>
          </p:cNvGraphicFramePr>
          <p:nvPr/>
        </p:nvGraphicFramePr>
        <p:xfrm>
          <a:off x="1828800" y="762000"/>
          <a:ext cx="7010400" cy="5791200"/>
        </p:xfrm>
        <a:graphic>
          <a:graphicData uri="http://schemas.openxmlformats.org/drawingml/2006/table">
            <a:tbl>
              <a:tblPr/>
              <a:tblGrid>
                <a:gridCol w="4211766"/>
                <a:gridCol w="1713127"/>
                <a:gridCol w="1085507"/>
              </a:tblGrid>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rPr>
                        <a:t>Ingredient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Amount</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%Comp</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809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ha'tzori</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balsam</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70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13.0%</a:t>
                      </a:r>
                      <a:endPar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2)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ha'tziporen</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err="1" smtClean="0">
                          <a:ln>
                            <a:noFill/>
                          </a:ln>
                          <a:solidFill>
                            <a:schemeClr val="accent2"/>
                          </a:solidFill>
                          <a:effectLst/>
                          <a:latin typeface="Arial Narrow" pitchFamily="34" charset="0"/>
                          <a:cs typeface="Times New Roman" pitchFamily="18" charset="0"/>
                        </a:rPr>
                        <a:t>onycha</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70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13.0%</a:t>
                      </a:r>
                      <a:endPar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3)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ha'chelbenah</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galbanum</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70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13.0%</a:t>
                      </a:r>
                      <a:endPar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4)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ha'levonah</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frankincense</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70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13.0%</a:t>
                      </a:r>
                      <a:endPar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5)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mor</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myrrh</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16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3.0%</a:t>
                      </a:r>
                      <a:endPar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6)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ketzia</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cassia</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16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3.0%</a:t>
                      </a:r>
                      <a:endPar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7)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shibolet</a:t>
                      </a:r>
                      <a:r>
                        <a:rPr kumimoji="0" lang="en-US" sz="1400" b="1" i="1" u="none" strike="noStrike" cap="none" normalizeH="0" baseline="0" dirty="0" smtClean="0">
                          <a:ln>
                            <a:noFill/>
                          </a:ln>
                          <a:solidFill>
                            <a:schemeClr val="tx1"/>
                          </a:solidFill>
                          <a:effectLst/>
                          <a:latin typeface="Arial Narrow" pitchFamily="34" charset="0"/>
                          <a:cs typeface="Times New Roman" pitchFamily="18" charset="0"/>
                        </a:rPr>
                        <a:t> nerd</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spikenard</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16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3.0%</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8)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kharkom</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saffron</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16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3.0%</a:t>
                      </a:r>
                      <a:endParaRPr kumimoji="0" lang="en-US" sz="1400" b="0" i="0" u="none" strike="noStrike" cap="none" normalizeH="0" baseline="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9)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ha'kosht</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err="1" smtClean="0">
                          <a:ln>
                            <a:noFill/>
                          </a:ln>
                          <a:solidFill>
                            <a:schemeClr val="accent2"/>
                          </a:solidFill>
                          <a:effectLst/>
                          <a:latin typeface="Arial Narrow" pitchFamily="34" charset="0"/>
                          <a:cs typeface="Times New Roman" pitchFamily="18" charset="0"/>
                        </a:rPr>
                        <a:t>costus</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 </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12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2.2%</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10)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k'lufah</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aromatic bark</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3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0.6%</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11) </a:t>
                      </a:r>
                      <a:r>
                        <a:rPr kumimoji="0" lang="en-US" sz="1400" b="1" i="1" u="none" strike="noStrike" cap="none" normalizeH="0" baseline="0" dirty="0" err="1" smtClean="0">
                          <a:ln>
                            <a:noFill/>
                          </a:ln>
                          <a:solidFill>
                            <a:schemeClr val="tx1"/>
                          </a:solidFill>
                          <a:effectLst/>
                          <a:latin typeface="Arial Narrow" pitchFamily="34" charset="0"/>
                          <a:cs typeface="Times New Roman" pitchFamily="18" charset="0"/>
                        </a:rPr>
                        <a:t>kinnamon</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cinnamon </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9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maneh</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1.7%</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A)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Borit</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Karshina</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lye </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9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kab</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14.3%</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B)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Yein</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Kafrisin</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Cypress wine</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3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se'in</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/3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kabin</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16.8%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C)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Melach</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Sedomit</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Sodom salt</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1/4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kab</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0.3%</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D)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Maaleh</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Ashan</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Smoke producer</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kol</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shehu</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0.1%</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E)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Kipat</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Arial Narrow" pitchFamily="34" charset="0"/>
                          <a:cs typeface="Times New Roman" pitchFamily="18" charset="0"/>
                        </a:rPr>
                        <a:t>HaYarden</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 </a:t>
                      </a:r>
                      <a:r>
                        <a:rPr kumimoji="0" lang="en-US" sz="1400" b="1" i="0" u="none" strike="noStrike" cap="none" normalizeH="0" baseline="0" dirty="0" smtClean="0">
                          <a:ln>
                            <a:noFill/>
                          </a:ln>
                          <a:solidFill>
                            <a:schemeClr val="accent2"/>
                          </a:solidFill>
                          <a:effectLst/>
                          <a:latin typeface="Arial Narrow" pitchFamily="34" charset="0"/>
                          <a:cs typeface="Times New Roman" pitchFamily="18" charset="0"/>
                        </a:rPr>
                        <a:t>Jordan amber</a:t>
                      </a:r>
                      <a:endParaRPr kumimoji="0" lang="en-US" sz="1400" b="1" i="0" u="none" strike="noStrike" cap="none" normalizeH="0" baseline="0" dirty="0" smtClean="0">
                        <a:ln>
                          <a:noFill/>
                        </a:ln>
                        <a:solidFill>
                          <a:schemeClr val="accent2"/>
                        </a:solidFill>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kol</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r>
                        <a:rPr kumimoji="0" lang="en-US" sz="1400" b="0" i="0" u="none" strike="noStrike" cap="none" normalizeH="0" baseline="0" dirty="0" err="1"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shehu</a:t>
                      </a: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 </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cs typeface="Times New Roman" pitchFamily="18" charset="0"/>
                        </a:rPr>
                        <a:t>0.1%</a:t>
                      </a: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Narrow"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wip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457200"/>
            <a:ext cx="3505200" cy="5509200"/>
          </a:xfrm>
          <a:prstGeom prst="rect">
            <a:avLst/>
          </a:prstGeom>
          <a:solidFill>
            <a:srgbClr val="FFFF00"/>
          </a:solidFill>
        </p:spPr>
        <p:txBody>
          <a:bodyPr wrap="square">
            <a:spAutoFit/>
          </a:bodyPr>
          <a:lstStyle/>
          <a:p>
            <a:r>
              <a:rPr lang="en-US" sz="3200" b="1" dirty="0" smtClean="0"/>
              <a:t>Balsam</a:t>
            </a:r>
            <a:br>
              <a:rPr lang="en-US" sz="3200" b="1" dirty="0" smtClean="0"/>
            </a:br>
            <a:r>
              <a:rPr lang="en-US" sz="3200" b="1" dirty="0" smtClean="0"/>
              <a:t>Cassia</a:t>
            </a:r>
            <a:br>
              <a:rPr lang="en-US" sz="3200" b="1" dirty="0" smtClean="0"/>
            </a:br>
            <a:r>
              <a:rPr lang="en-US" sz="3200" b="1" dirty="0" smtClean="0"/>
              <a:t>Cinnamon</a:t>
            </a:r>
            <a:br>
              <a:rPr lang="en-US" sz="3200" b="1" dirty="0" smtClean="0"/>
            </a:br>
            <a:r>
              <a:rPr lang="en-US" sz="3200" b="1" dirty="0" smtClean="0"/>
              <a:t>Cinnamon Bark</a:t>
            </a:r>
            <a:br>
              <a:rPr lang="en-US" sz="3200" b="1" dirty="0" smtClean="0"/>
            </a:br>
            <a:r>
              <a:rPr lang="en-US" sz="3200" b="1" dirty="0" err="1" smtClean="0"/>
              <a:t>Costus</a:t>
            </a:r>
            <a:r>
              <a:rPr lang="en-US" sz="3200" b="1" dirty="0" smtClean="0"/>
              <a:t/>
            </a:r>
            <a:br>
              <a:rPr lang="en-US" sz="3200" b="1" dirty="0" smtClean="0"/>
            </a:br>
            <a:r>
              <a:rPr lang="en-US" sz="3200" b="1" dirty="0" smtClean="0"/>
              <a:t>Frankincense</a:t>
            </a:r>
            <a:br>
              <a:rPr lang="en-US" sz="3200" b="1" dirty="0" smtClean="0"/>
            </a:br>
            <a:r>
              <a:rPr lang="en-US" sz="3200" b="1" dirty="0" smtClean="0"/>
              <a:t>Galbanum</a:t>
            </a:r>
            <a:br>
              <a:rPr lang="en-US" sz="3200" b="1" dirty="0" smtClean="0"/>
            </a:br>
            <a:r>
              <a:rPr lang="en-US" sz="3200" b="1" dirty="0" smtClean="0"/>
              <a:t>Myrrh</a:t>
            </a:r>
            <a:br>
              <a:rPr lang="en-US" sz="3200" b="1" dirty="0" smtClean="0"/>
            </a:br>
            <a:r>
              <a:rPr lang="en-US" sz="3200" b="1" dirty="0" err="1" smtClean="0"/>
              <a:t>Onycha</a:t>
            </a:r>
            <a:r>
              <a:rPr lang="en-US" sz="3200" b="1" dirty="0" smtClean="0"/>
              <a:t> (Clove)</a:t>
            </a:r>
            <a:br>
              <a:rPr lang="en-US" sz="3200" b="1" dirty="0" smtClean="0"/>
            </a:br>
            <a:r>
              <a:rPr lang="en-US" sz="3200" b="1" dirty="0" smtClean="0"/>
              <a:t>Saffron</a:t>
            </a:r>
            <a:br>
              <a:rPr lang="en-US" sz="3200" b="1" dirty="0" smtClean="0"/>
            </a:br>
            <a:r>
              <a:rPr lang="en-US" sz="3200" b="1" dirty="0" smtClean="0"/>
              <a:t>Spikenard</a:t>
            </a:r>
            <a:endParaRPr lang="en-US" sz="3200" b="1" dirty="0"/>
          </a:p>
        </p:txBody>
      </p:sp>
      <p:sp>
        <p:nvSpPr>
          <p:cNvPr id="6" name="Rectangle 5"/>
          <p:cNvSpPr/>
          <p:nvPr/>
        </p:nvSpPr>
        <p:spPr>
          <a:xfrm>
            <a:off x="228600" y="6172200"/>
            <a:ext cx="8382000" cy="461665"/>
          </a:xfrm>
          <a:prstGeom prst="rect">
            <a:avLst/>
          </a:prstGeom>
          <a:solidFill>
            <a:srgbClr val="FFFF00"/>
          </a:solidFill>
        </p:spPr>
        <p:txBody>
          <a:bodyPr wrap="square">
            <a:spAutoFit/>
          </a:bodyPr>
          <a:lstStyle/>
          <a:p>
            <a:r>
              <a:rPr lang="en-US" sz="2400" b="1" dirty="0" smtClean="0"/>
              <a:t>Nine of the Eleven Temple Spices in their raw unprocessed form. </a:t>
            </a:r>
            <a:endParaRPr lang="en-US" sz="2400" b="1" dirty="0"/>
          </a:p>
        </p:txBody>
      </p:sp>
      <p:pic>
        <p:nvPicPr>
          <p:cNvPr id="8" name="Picture 2"/>
          <p:cNvPicPr>
            <a:picLocks noChangeAspect="1" noChangeArrowheads="1"/>
          </p:cNvPicPr>
          <p:nvPr/>
        </p:nvPicPr>
        <p:blipFill>
          <a:blip r:embed="rId2"/>
          <a:srcRect/>
          <a:stretch>
            <a:fillRect/>
          </a:stretch>
        </p:blipFill>
        <p:spPr bwMode="auto">
          <a:xfrm>
            <a:off x="228600" y="304800"/>
            <a:ext cx="5429250" cy="5638800"/>
          </a:xfrm>
          <a:prstGeom prst="rect">
            <a:avLst/>
          </a:prstGeom>
          <a:noFill/>
          <a:ln w="9525">
            <a:noFill/>
            <a:miter lim="800000"/>
            <a:headEnd/>
            <a:tailEnd/>
          </a:ln>
          <a:effectLst/>
        </p:spPr>
      </p:pic>
      <p:pic>
        <p:nvPicPr>
          <p:cNvPr id="2" name="Picture 2"/>
          <p:cNvPicPr>
            <a:picLocks noChangeAspect="1" noChangeArrowheads="1"/>
          </p:cNvPicPr>
          <p:nvPr/>
        </p:nvPicPr>
        <p:blipFill>
          <a:blip r:embed="rId3"/>
          <a:srcRect/>
          <a:stretch>
            <a:fillRect/>
          </a:stretch>
        </p:blipFill>
        <p:spPr bwMode="auto">
          <a:xfrm>
            <a:off x="0" y="381000"/>
            <a:ext cx="5638800" cy="4800600"/>
          </a:xfrm>
          <a:prstGeom prst="rect">
            <a:avLst/>
          </a:prstGeom>
          <a:noFill/>
          <a:ln w="9525">
            <a:noFill/>
            <a:miter lim="800000"/>
            <a:headEnd/>
            <a:tailEnd/>
          </a:ln>
          <a:effectLst/>
        </p:spPr>
      </p:pic>
    </p:spTree>
  </p:cSld>
  <p:clrMapOvr>
    <a:masterClrMapping/>
  </p:clrMapOvr>
  <p:transition spd="med">
    <p:wip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lvl="0"/>
            <a:r>
              <a:rPr lang="en-US" sz="7200" b="1" dirty="0" smtClean="0">
                <a:latin typeface="Arial Narrow" pitchFamily="34" charset="0"/>
                <a:cs typeface="Times New Roman" pitchFamily="18" charset="0"/>
              </a:rPr>
              <a:t/>
            </a:r>
            <a:br>
              <a:rPr lang="en-US" sz="7200" b="1" dirty="0" smtClean="0">
                <a:latin typeface="Arial Narrow" pitchFamily="34" charset="0"/>
                <a:cs typeface="Times New Roman" pitchFamily="18" charset="0"/>
              </a:rPr>
            </a:br>
            <a:r>
              <a:rPr lang="en-US" sz="7200" b="1" dirty="0" err="1" smtClean="0">
                <a:latin typeface="Arial Narrow" pitchFamily="34" charset="0"/>
                <a:cs typeface="Times New Roman" pitchFamily="18" charset="0"/>
              </a:rPr>
              <a:t>Onycha</a:t>
            </a:r>
            <a:r>
              <a:rPr lang="en-US" sz="7200" b="1" dirty="0" smtClean="0">
                <a:latin typeface="Arial Narrow" pitchFamily="34" charset="0"/>
              </a:rPr>
              <a:t/>
            </a:r>
            <a:br>
              <a:rPr lang="en-US" sz="7200" b="1" dirty="0" smtClean="0">
                <a:latin typeface="Arial Narrow" pitchFamily="34" charset="0"/>
              </a:rPr>
            </a:br>
            <a:endParaRPr lang="en-US" sz="7200" dirty="0"/>
          </a:p>
        </p:txBody>
      </p:sp>
      <p:sp>
        <p:nvSpPr>
          <p:cNvPr id="3" name="Content Placeholder 2"/>
          <p:cNvSpPr>
            <a:spLocks noGrp="1"/>
          </p:cNvSpPr>
          <p:nvPr>
            <p:ph idx="1"/>
          </p:nvPr>
        </p:nvSpPr>
        <p:spPr>
          <a:xfrm>
            <a:off x="457200" y="1219200"/>
            <a:ext cx="8305800" cy="5334000"/>
          </a:xfrm>
          <a:solidFill>
            <a:srgbClr val="FFFF00"/>
          </a:solidFill>
        </p:spPr>
        <p:txBody>
          <a:bodyPr>
            <a:noAutofit/>
          </a:bodyPr>
          <a:lstStyle/>
          <a:p>
            <a:r>
              <a:rPr lang="en-US" sz="3600" b="1" dirty="0" smtClean="0"/>
              <a:t>Anti-inflammatory</a:t>
            </a:r>
          </a:p>
          <a:p>
            <a:r>
              <a:rPr lang="en-US" sz="3600" b="1" dirty="0" smtClean="0"/>
              <a:t>Antiseptic</a:t>
            </a:r>
          </a:p>
          <a:p>
            <a:r>
              <a:rPr lang="en-US" sz="3600" b="1" dirty="0" smtClean="0"/>
              <a:t>Antioxidant</a:t>
            </a:r>
          </a:p>
          <a:p>
            <a:r>
              <a:rPr lang="en-US" sz="3600" b="1" dirty="0" smtClean="0"/>
              <a:t>Astringent</a:t>
            </a:r>
          </a:p>
          <a:p>
            <a:r>
              <a:rPr lang="en-US" sz="3600" b="1" dirty="0" smtClean="0"/>
              <a:t>Deodorant</a:t>
            </a:r>
          </a:p>
          <a:p>
            <a:r>
              <a:rPr lang="en-US" sz="3600" b="1" dirty="0" smtClean="0"/>
              <a:t>Diuretic</a:t>
            </a:r>
          </a:p>
          <a:p>
            <a:r>
              <a:rPr lang="en-US" sz="3600" b="1" dirty="0" smtClean="0"/>
              <a:t>Expectorant</a:t>
            </a:r>
          </a:p>
          <a:p>
            <a:r>
              <a:rPr lang="en-US" sz="3600" b="1" dirty="0" smtClean="0"/>
              <a:t>Sedative</a:t>
            </a:r>
            <a:endParaRPr lang="en-US" sz="3600" b="1" dirty="0"/>
          </a:p>
        </p:txBody>
      </p:sp>
    </p:spTree>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374" y="979716"/>
            <a:ext cx="8496670" cy="4610848"/>
          </a:xfrm>
          <a:solidFill>
            <a:srgbClr val="92D050"/>
          </a:solidFill>
        </p:spPr>
        <p:txBody>
          <a:bodyPr>
            <a:normAutofit fontScale="90000"/>
          </a:bodyPr>
          <a:lstStyle/>
          <a:p>
            <a:pPr eaLnBrk="1" hangingPunct="1"/>
            <a:r>
              <a:rPr lang="es-ES" sz="8100" dirty="0" smtClean="0">
                <a:latin typeface="Arial Rounded MT Bold" pitchFamily="34" charset="0"/>
              </a:rPr>
              <a:t> </a:t>
            </a:r>
            <a:r>
              <a:rPr lang="en-US" sz="6000" b="1" dirty="0" smtClean="0"/>
              <a:t>Proverbs 18:13 </a:t>
            </a:r>
            <a:br>
              <a:rPr lang="en-US" sz="6000" b="1" dirty="0" smtClean="0"/>
            </a:br>
            <a:r>
              <a:rPr lang="en-US" sz="6000" b="1" dirty="0" smtClean="0"/>
              <a:t/>
            </a:r>
            <a:br>
              <a:rPr lang="en-US" sz="6000" b="1" dirty="0" smtClean="0"/>
            </a:br>
            <a:r>
              <a:rPr lang="en-US" sz="5300" b="1" dirty="0" smtClean="0"/>
              <a:t>He who gives answer before he hears,</a:t>
            </a:r>
            <a:br>
              <a:rPr lang="en-US" sz="5300" b="1" dirty="0" smtClean="0"/>
            </a:br>
            <a:r>
              <a:rPr lang="en-US" sz="5300" b="1" dirty="0" smtClean="0"/>
              <a:t>that is folly and shame to</a:t>
            </a:r>
            <a:r>
              <a:rPr lang="en-US" sz="4900" b="1" dirty="0" smtClean="0">
                <a:solidFill>
                  <a:schemeClr val="tx1"/>
                </a:solidFill>
              </a:rPr>
              <a:t> </a:t>
            </a:r>
            <a:r>
              <a:rPr lang="en-US" sz="5300" b="1" dirty="0" smtClean="0"/>
              <a:t>him.</a:t>
            </a:r>
            <a:r>
              <a:rPr lang="en-US" sz="4900" b="1" dirty="0" smtClean="0">
                <a:solidFill>
                  <a:schemeClr val="tx1"/>
                </a:solidFill>
              </a:rPr>
              <a:t/>
            </a:r>
            <a:br>
              <a:rPr lang="en-US" sz="4900" b="1" dirty="0" smtClean="0">
                <a:solidFill>
                  <a:schemeClr val="tx1"/>
                </a:solidFill>
              </a:rPr>
            </a:br>
            <a:endParaRPr lang="en-US" b="1" dirty="0" smtClean="0">
              <a:solidFill>
                <a:schemeClr val="tx1"/>
              </a:solidFill>
            </a:endParaRPr>
          </a:p>
        </p:txBody>
      </p:sp>
    </p:spTree>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2"/>
          </a:solidFill>
          <a:ln w="9525">
            <a:noFill/>
            <a:miter lim="800000"/>
            <a:headEnd/>
            <a:tailEnd/>
          </a:ln>
          <a:effectLst/>
        </p:spPr>
      </p:pic>
    </p:spTree>
  </p:cSld>
  <p:clrMapOvr>
    <a:masterClrMapping/>
  </p:clrMapOvr>
  <p:transition spd="med">
    <p:wip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latin typeface="Arial Narrow" pitchFamily="34" charset="0"/>
                <a:cs typeface="Times New Roman" pitchFamily="18" charset="0"/>
              </a:rPr>
              <a:t>spikenard</a:t>
            </a:r>
            <a:endParaRPr lang="en-US" sz="7200" dirty="0"/>
          </a:p>
        </p:txBody>
      </p:sp>
      <p:sp>
        <p:nvSpPr>
          <p:cNvPr id="3" name="Content Placeholder 2"/>
          <p:cNvSpPr>
            <a:spLocks noGrp="1"/>
          </p:cNvSpPr>
          <p:nvPr>
            <p:ph idx="1"/>
          </p:nvPr>
        </p:nvSpPr>
        <p:spPr>
          <a:solidFill>
            <a:srgbClr val="FFFF00"/>
          </a:solidFill>
        </p:spPr>
        <p:txBody>
          <a:bodyPr>
            <a:normAutofit/>
          </a:bodyPr>
          <a:lstStyle/>
          <a:p>
            <a:r>
              <a:rPr lang="en-US" sz="4000" b="1" dirty="0" smtClean="0"/>
              <a:t>Anti-bacterial</a:t>
            </a:r>
          </a:p>
          <a:p>
            <a:r>
              <a:rPr lang="en-US" sz="4000" b="1" dirty="0" smtClean="0"/>
              <a:t>Anti-fungal</a:t>
            </a:r>
          </a:p>
          <a:p>
            <a:r>
              <a:rPr lang="en-US" sz="4000" b="1" dirty="0" smtClean="0"/>
              <a:t>Anti-inflammatory</a:t>
            </a:r>
          </a:p>
          <a:p>
            <a:r>
              <a:rPr lang="en-US" sz="4000" b="1" dirty="0" smtClean="0"/>
              <a:t>Deodorant</a:t>
            </a:r>
          </a:p>
          <a:p>
            <a:r>
              <a:rPr lang="en-US" sz="4000" b="1" dirty="0" smtClean="0"/>
              <a:t>Relaxing</a:t>
            </a:r>
          </a:p>
          <a:p>
            <a:r>
              <a:rPr lang="en-US" sz="4000" b="1" dirty="0" smtClean="0"/>
              <a:t>Skin tonic</a:t>
            </a:r>
            <a:endParaRPr lang="en-US" sz="4000" b="1" dirty="0"/>
          </a:p>
        </p:txBody>
      </p:sp>
    </p:spTree>
  </p:cSld>
  <p:clrMapOvr>
    <a:masterClrMapping/>
  </p:clrMapOvr>
  <p:transition spd="med">
    <p:wip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5400" b="1" dirty="0" smtClean="0">
                <a:solidFill>
                  <a:schemeClr val="accent2"/>
                </a:solidFill>
                <a:latin typeface="Arial Narrow" pitchFamily="34" charset="0"/>
                <a:cs typeface="Times New Roman" pitchFamily="18" charset="0"/>
              </a:rPr>
              <a:t/>
            </a:r>
            <a:br>
              <a:rPr lang="en-US" sz="5400" b="1" dirty="0" smtClean="0">
                <a:solidFill>
                  <a:schemeClr val="accent2"/>
                </a:solidFill>
                <a:latin typeface="Arial Narrow" pitchFamily="34" charset="0"/>
                <a:cs typeface="Times New Roman" pitchFamily="18" charset="0"/>
              </a:rPr>
            </a:br>
            <a:r>
              <a:rPr lang="en-US" sz="8800" b="1" dirty="0" smtClean="0">
                <a:latin typeface="Arial Narrow" pitchFamily="34" charset="0"/>
                <a:cs typeface="Times New Roman" pitchFamily="18" charset="0"/>
              </a:rPr>
              <a:t>Myrrh</a:t>
            </a:r>
            <a:r>
              <a:rPr lang="en-US" sz="8800" b="1" dirty="0" smtClean="0">
                <a:latin typeface="Arial Narrow" pitchFamily="34" charset="0"/>
              </a:rPr>
              <a:t/>
            </a:r>
            <a:br>
              <a:rPr lang="en-US" sz="8800" b="1" dirty="0" smtClean="0">
                <a:latin typeface="Arial Narrow" pitchFamily="34" charset="0"/>
              </a:rPr>
            </a:br>
            <a:endParaRPr lang="en-US" sz="5400" dirty="0"/>
          </a:p>
        </p:txBody>
      </p:sp>
      <p:sp>
        <p:nvSpPr>
          <p:cNvPr id="3" name="Content Placeholder 2"/>
          <p:cNvSpPr>
            <a:spLocks noGrp="1"/>
          </p:cNvSpPr>
          <p:nvPr>
            <p:ph idx="1"/>
          </p:nvPr>
        </p:nvSpPr>
        <p:spPr>
          <a:xfrm>
            <a:off x="457200" y="2438400"/>
            <a:ext cx="8229600" cy="2819400"/>
          </a:xfrm>
          <a:solidFill>
            <a:srgbClr val="FFFF00"/>
          </a:solidFill>
        </p:spPr>
        <p:txBody>
          <a:bodyPr>
            <a:normAutofit/>
          </a:bodyPr>
          <a:lstStyle/>
          <a:p>
            <a:pPr algn="ctr">
              <a:buNone/>
            </a:pPr>
            <a:r>
              <a:rPr lang="en-US" sz="4000" b="1" dirty="0" smtClean="0"/>
              <a:t>Properties of healing</a:t>
            </a:r>
          </a:p>
          <a:p>
            <a:pPr>
              <a:buNone/>
            </a:pPr>
            <a:r>
              <a:rPr lang="en-US" sz="4000" b="1" dirty="0" smtClean="0"/>
              <a:t>	Anti-infectious, anti-inflammatory, antiseptic, astringent and tonic</a:t>
            </a:r>
            <a:endParaRPr lang="en-US" sz="4000" b="1" dirty="0"/>
          </a:p>
        </p:txBody>
      </p:sp>
    </p:spTree>
  </p:cSld>
  <p:clrMapOvr>
    <a:masterClrMapping/>
  </p:clrMapOvr>
  <p:transition spd="med">
    <p:wip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7200" b="1" dirty="0" smtClean="0">
                <a:latin typeface="Arial Narrow" pitchFamily="34" charset="0"/>
                <a:cs typeface="Times New Roman" pitchFamily="18" charset="0"/>
              </a:rPr>
              <a:t/>
            </a:r>
            <a:br>
              <a:rPr lang="en-US" sz="7200" b="1" dirty="0" smtClean="0">
                <a:latin typeface="Arial Narrow" pitchFamily="34" charset="0"/>
                <a:cs typeface="Times New Roman" pitchFamily="18" charset="0"/>
              </a:rPr>
            </a:br>
            <a:r>
              <a:rPr lang="en-US" sz="7200" b="1" dirty="0" smtClean="0">
                <a:latin typeface="Arial Narrow" pitchFamily="34" charset="0"/>
                <a:cs typeface="Times New Roman" pitchFamily="18" charset="0"/>
              </a:rPr>
              <a:t>balsam</a:t>
            </a:r>
            <a:r>
              <a:rPr lang="en-US" sz="7200" b="1" dirty="0" smtClean="0">
                <a:latin typeface="Arial Narrow" pitchFamily="34" charset="0"/>
              </a:rPr>
              <a:t/>
            </a:r>
            <a:br>
              <a:rPr lang="en-US" sz="7200" b="1" dirty="0" smtClean="0">
                <a:latin typeface="Arial Narrow" pitchFamily="34" charset="0"/>
              </a:rPr>
            </a:br>
            <a:endParaRPr lang="en-US" sz="7200" dirty="0"/>
          </a:p>
        </p:txBody>
      </p:sp>
      <p:sp>
        <p:nvSpPr>
          <p:cNvPr id="3" name="Content Placeholder 2"/>
          <p:cNvSpPr>
            <a:spLocks noGrp="1"/>
          </p:cNvSpPr>
          <p:nvPr>
            <p:ph idx="1"/>
          </p:nvPr>
        </p:nvSpPr>
        <p:spPr>
          <a:solidFill>
            <a:srgbClr val="FFFF00"/>
          </a:solidFill>
        </p:spPr>
        <p:txBody>
          <a:bodyPr>
            <a:normAutofit lnSpcReduction="10000"/>
          </a:bodyPr>
          <a:lstStyle/>
          <a:p>
            <a:pPr algn="ctr">
              <a:buNone/>
            </a:pPr>
            <a:r>
              <a:rPr lang="en-US" sz="3600" b="1" dirty="0" smtClean="0"/>
              <a:t>Properties</a:t>
            </a:r>
          </a:p>
          <a:p>
            <a:pPr>
              <a:buNone/>
            </a:pPr>
            <a:r>
              <a:rPr lang="en-US" sz="3600" b="1" dirty="0" smtClean="0"/>
              <a:t>Antiseptic (</a:t>
            </a:r>
            <a:r>
              <a:rPr lang="en-US" sz="3600" b="1" dirty="0" err="1" smtClean="0"/>
              <a:t>fenito-uninary</a:t>
            </a:r>
            <a:r>
              <a:rPr lang="en-US" sz="3600" b="1" dirty="0" smtClean="0"/>
              <a:t>, pulmonary)</a:t>
            </a:r>
          </a:p>
          <a:p>
            <a:pPr>
              <a:buNone/>
            </a:pPr>
            <a:r>
              <a:rPr lang="en-US" sz="3600" b="1" dirty="0" smtClean="0"/>
              <a:t>Astringent</a:t>
            </a:r>
          </a:p>
          <a:p>
            <a:pPr>
              <a:buNone/>
            </a:pPr>
            <a:r>
              <a:rPr lang="en-US" sz="3600" b="1" dirty="0" smtClean="0"/>
              <a:t>Diuretic</a:t>
            </a:r>
          </a:p>
          <a:p>
            <a:pPr>
              <a:buNone/>
            </a:pPr>
            <a:r>
              <a:rPr lang="en-US" sz="3600" b="1" dirty="0" smtClean="0"/>
              <a:t>Expectorant</a:t>
            </a:r>
          </a:p>
          <a:p>
            <a:pPr>
              <a:buNone/>
            </a:pPr>
            <a:r>
              <a:rPr lang="en-US" sz="3600" b="1" dirty="0" smtClean="0"/>
              <a:t>Sedative </a:t>
            </a:r>
          </a:p>
          <a:p>
            <a:pPr>
              <a:buNone/>
            </a:pPr>
            <a:r>
              <a:rPr lang="en-US" sz="3600" b="1" dirty="0" smtClean="0"/>
              <a:t>Tonic</a:t>
            </a:r>
          </a:p>
          <a:p>
            <a:pPr>
              <a:buNone/>
            </a:pPr>
            <a:endParaRPr lang="en-US" sz="4400" b="1" dirty="0"/>
          </a:p>
        </p:txBody>
      </p:sp>
    </p:spTree>
  </p:cSld>
  <p:clrMapOvr>
    <a:masterClrMapping/>
  </p:clrMapOvr>
  <p:transition spd="med">
    <p:wip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7200" b="1" dirty="0" smtClean="0">
                <a:latin typeface="Arial Narrow" pitchFamily="34" charset="0"/>
                <a:cs typeface="Times New Roman" pitchFamily="18" charset="0"/>
              </a:rPr>
              <a:t/>
            </a:r>
            <a:br>
              <a:rPr lang="en-US" sz="7200" b="1" dirty="0" smtClean="0">
                <a:latin typeface="Arial Narrow" pitchFamily="34" charset="0"/>
                <a:cs typeface="Times New Roman" pitchFamily="18" charset="0"/>
              </a:rPr>
            </a:br>
            <a:r>
              <a:rPr lang="en-US" sz="7200" b="1" dirty="0" smtClean="0">
                <a:latin typeface="Arial Narrow" pitchFamily="34" charset="0"/>
                <a:cs typeface="Times New Roman" pitchFamily="18" charset="0"/>
              </a:rPr>
              <a:t>saffron</a:t>
            </a:r>
            <a:r>
              <a:rPr lang="en-US" sz="7200" b="1" dirty="0" smtClean="0">
                <a:latin typeface="Arial Narrow" pitchFamily="34" charset="0"/>
              </a:rPr>
              <a:t/>
            </a:r>
            <a:br>
              <a:rPr lang="en-US" sz="7200" b="1" dirty="0" smtClean="0">
                <a:latin typeface="Arial Narrow" pitchFamily="34" charset="0"/>
              </a:rPr>
            </a:br>
            <a:endParaRPr lang="en-US" sz="7200" dirty="0"/>
          </a:p>
        </p:txBody>
      </p:sp>
      <p:sp>
        <p:nvSpPr>
          <p:cNvPr id="3" name="Content Placeholder 2"/>
          <p:cNvSpPr>
            <a:spLocks noGrp="1"/>
          </p:cNvSpPr>
          <p:nvPr>
            <p:ph idx="1"/>
          </p:nvPr>
        </p:nvSpPr>
        <p:spPr>
          <a:xfrm>
            <a:off x="457200" y="1600200"/>
            <a:ext cx="8229600" cy="4495799"/>
          </a:xfrm>
          <a:solidFill>
            <a:srgbClr val="FFFF00"/>
          </a:solidFill>
        </p:spPr>
        <p:txBody>
          <a:bodyPr>
            <a:normAutofit lnSpcReduction="10000"/>
          </a:bodyPr>
          <a:lstStyle/>
          <a:p>
            <a:pPr algn="ctr">
              <a:buNone/>
            </a:pPr>
            <a:r>
              <a:rPr lang="en-US" dirty="0" smtClean="0"/>
              <a:t>	</a:t>
            </a:r>
            <a:r>
              <a:rPr lang="en-US" sz="3800" b="1" dirty="0" smtClean="0"/>
              <a:t>It has been recognized of value as an </a:t>
            </a:r>
          </a:p>
          <a:p>
            <a:pPr algn="ctr">
              <a:buNone/>
            </a:pPr>
            <a:r>
              <a:rPr lang="en-US" sz="3800" b="1" dirty="0" smtClean="0"/>
              <a:t>	antispasmodic</a:t>
            </a:r>
          </a:p>
          <a:p>
            <a:pPr algn="ctr">
              <a:buNone/>
            </a:pPr>
            <a:r>
              <a:rPr lang="en-US" sz="3800" b="1" dirty="0" smtClean="0"/>
              <a:t> 	diaphoretic </a:t>
            </a:r>
          </a:p>
          <a:p>
            <a:pPr algn="ctr">
              <a:buNone/>
            </a:pPr>
            <a:r>
              <a:rPr lang="en-US" sz="3800" b="1" dirty="0" smtClean="0"/>
              <a:t>	carminative</a:t>
            </a:r>
          </a:p>
          <a:p>
            <a:pPr algn="ctr">
              <a:buNone/>
            </a:pPr>
            <a:r>
              <a:rPr lang="en-US" sz="3800" b="1" dirty="0" smtClean="0"/>
              <a:t>	</a:t>
            </a:r>
            <a:r>
              <a:rPr lang="en-US" sz="3800" b="1" dirty="0" err="1" smtClean="0"/>
              <a:t>emmenagogic</a:t>
            </a:r>
            <a:endParaRPr lang="en-US" sz="3800" b="1" dirty="0" smtClean="0"/>
          </a:p>
          <a:p>
            <a:pPr algn="ctr">
              <a:buNone/>
            </a:pPr>
            <a:r>
              <a:rPr lang="en-US" sz="3800" b="1" dirty="0" smtClean="0"/>
              <a:t>	sedative.</a:t>
            </a:r>
            <a:br>
              <a:rPr lang="en-US" sz="3800" b="1" dirty="0" smtClean="0"/>
            </a:br>
            <a:r>
              <a:rPr lang="en-US" sz="3800" b="1" dirty="0" smtClean="0"/>
              <a:t> </a:t>
            </a:r>
            <a:endParaRPr lang="en-US" sz="3800" b="1" dirty="0"/>
          </a:p>
        </p:txBody>
      </p:sp>
    </p:spTree>
  </p:cSld>
  <p:clrMapOvr>
    <a:masterClrMapping/>
  </p:clrMapOvr>
  <p:transition spd="med">
    <p:wip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7200" b="1" dirty="0" smtClean="0">
                <a:latin typeface="Arial Narrow" pitchFamily="34" charset="0"/>
                <a:cs typeface="Times New Roman" pitchFamily="18" charset="0"/>
              </a:rPr>
              <a:t/>
            </a:r>
            <a:br>
              <a:rPr lang="en-US" sz="7200" b="1" dirty="0" smtClean="0">
                <a:latin typeface="Arial Narrow" pitchFamily="34" charset="0"/>
                <a:cs typeface="Times New Roman" pitchFamily="18" charset="0"/>
              </a:rPr>
            </a:br>
            <a:r>
              <a:rPr lang="en-US" sz="8800" b="1" dirty="0" smtClean="0">
                <a:latin typeface="Arial Narrow" pitchFamily="34" charset="0"/>
                <a:cs typeface="Times New Roman" pitchFamily="18" charset="0"/>
              </a:rPr>
              <a:t>cassia </a:t>
            </a:r>
            <a:r>
              <a:rPr lang="en-US" sz="8800" b="1" dirty="0" smtClean="0">
                <a:latin typeface="Arial Narrow" pitchFamily="34" charset="0"/>
              </a:rPr>
              <a:t/>
            </a:r>
            <a:br>
              <a:rPr lang="en-US" sz="8800" b="1" dirty="0" smtClean="0">
                <a:latin typeface="Arial Narrow" pitchFamily="34" charset="0"/>
              </a:rPr>
            </a:br>
            <a:endParaRPr lang="en-US" sz="7200" dirty="0"/>
          </a:p>
        </p:txBody>
      </p:sp>
      <p:sp>
        <p:nvSpPr>
          <p:cNvPr id="3" name="Content Placeholder 2"/>
          <p:cNvSpPr>
            <a:spLocks noGrp="1"/>
          </p:cNvSpPr>
          <p:nvPr>
            <p:ph idx="1"/>
          </p:nvPr>
        </p:nvSpPr>
        <p:spPr>
          <a:xfrm>
            <a:off x="457200" y="1600201"/>
            <a:ext cx="8229600" cy="4114800"/>
          </a:xfrm>
          <a:solidFill>
            <a:srgbClr val="FFFF00"/>
          </a:solidFill>
        </p:spPr>
        <p:txBody>
          <a:bodyPr>
            <a:normAutofit/>
          </a:bodyPr>
          <a:lstStyle/>
          <a:p>
            <a:pPr algn="ctr">
              <a:buNone/>
            </a:pPr>
            <a:r>
              <a:rPr lang="en-US" sz="5400" b="1" u="sng" dirty="0" smtClean="0"/>
              <a:t>Properties</a:t>
            </a:r>
          </a:p>
          <a:p>
            <a:pPr algn="ctr">
              <a:buNone/>
            </a:pPr>
            <a:r>
              <a:rPr lang="en-US" sz="5400" b="1" dirty="0" smtClean="0"/>
              <a:t>Anti-bacterial</a:t>
            </a:r>
          </a:p>
          <a:p>
            <a:pPr algn="ctr">
              <a:buNone/>
            </a:pPr>
            <a:r>
              <a:rPr lang="en-US" sz="5400" b="1" dirty="0" smtClean="0"/>
              <a:t>Anti-fungal</a:t>
            </a:r>
          </a:p>
          <a:p>
            <a:pPr algn="ctr">
              <a:buNone/>
            </a:pPr>
            <a:r>
              <a:rPr lang="en-US" sz="5400" b="1" dirty="0" smtClean="0"/>
              <a:t>Anti-viral</a:t>
            </a:r>
            <a:endParaRPr lang="en-US" sz="5400" b="1" dirty="0"/>
          </a:p>
        </p:txBody>
      </p:sp>
    </p:spTree>
  </p:cSld>
  <p:clrMapOvr>
    <a:masterClrMapping/>
  </p:clrMapOvr>
  <p:transition spd="med">
    <p:wip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u="sng" dirty="0" smtClean="0"/>
              <a:t>Galbanum</a:t>
            </a:r>
            <a:endParaRPr lang="en-US" sz="7200" dirty="0"/>
          </a:p>
        </p:txBody>
      </p:sp>
      <p:sp>
        <p:nvSpPr>
          <p:cNvPr id="3" name="Content Placeholder 2"/>
          <p:cNvSpPr>
            <a:spLocks noGrp="1"/>
          </p:cNvSpPr>
          <p:nvPr>
            <p:ph idx="1"/>
          </p:nvPr>
        </p:nvSpPr>
        <p:spPr>
          <a:solidFill>
            <a:srgbClr val="FFFF00"/>
          </a:solidFill>
        </p:spPr>
        <p:txBody>
          <a:bodyPr/>
          <a:lstStyle/>
          <a:p>
            <a:pPr>
              <a:buNone/>
            </a:pPr>
            <a:r>
              <a:rPr lang="en-US" dirty="0" smtClean="0"/>
              <a:t>	</a:t>
            </a:r>
            <a:r>
              <a:rPr lang="en-US" sz="4400" b="1" dirty="0" smtClean="0"/>
              <a:t>is an earthy aroma used in ancient temple ritual </a:t>
            </a:r>
            <a:r>
              <a:rPr lang="en-US" sz="4400" b="1" dirty="0" err="1" smtClean="0"/>
              <a:t>anointings</a:t>
            </a:r>
            <a:r>
              <a:rPr lang="en-US" sz="4400" b="1" dirty="0" smtClean="0"/>
              <a:t> and is used to support the immune, digestive, respiratory, circulatory and other systems of the body</a:t>
            </a:r>
            <a:endParaRPr lang="en-US" sz="4400" b="1" dirty="0"/>
          </a:p>
        </p:txBody>
      </p:sp>
    </p:spTree>
  </p:cSld>
  <p:clrMapOvr>
    <a:masterClrMapping/>
  </p:clrMapOvr>
  <p:transition spd="med">
    <p:wip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u="sng" dirty="0" smtClean="0"/>
              <a:t>Frankincense</a:t>
            </a:r>
            <a:endParaRPr lang="en-US" sz="7200" dirty="0"/>
          </a:p>
        </p:txBody>
      </p:sp>
      <p:sp>
        <p:nvSpPr>
          <p:cNvPr id="3" name="Content Placeholder 2"/>
          <p:cNvSpPr>
            <a:spLocks noGrp="1"/>
          </p:cNvSpPr>
          <p:nvPr>
            <p:ph idx="1"/>
          </p:nvPr>
        </p:nvSpPr>
        <p:spPr>
          <a:solidFill>
            <a:srgbClr val="FFFF00"/>
          </a:solidFill>
        </p:spPr>
        <p:txBody>
          <a:bodyPr>
            <a:normAutofit lnSpcReduction="10000"/>
          </a:bodyPr>
          <a:lstStyle/>
          <a:p>
            <a:pPr algn="ctr">
              <a:buNone/>
            </a:pPr>
            <a:r>
              <a:rPr lang="en-US" dirty="0" smtClean="0"/>
              <a:t>	</a:t>
            </a:r>
            <a:r>
              <a:rPr lang="en-US" sz="3600" b="1" dirty="0" smtClean="0"/>
              <a:t>(</a:t>
            </a:r>
            <a:r>
              <a:rPr lang="en-US" sz="3600" b="1" i="1" dirty="0" err="1" smtClean="0"/>
              <a:t>Boswellia</a:t>
            </a:r>
            <a:r>
              <a:rPr lang="en-US" sz="3600" b="1" i="1" dirty="0" smtClean="0"/>
              <a:t> </a:t>
            </a:r>
            <a:r>
              <a:rPr lang="en-US" sz="3600" b="1" i="1" dirty="0" err="1" smtClean="0"/>
              <a:t>carteri</a:t>
            </a:r>
            <a:r>
              <a:rPr lang="en-US" sz="3600" b="1" dirty="0" smtClean="0"/>
              <a:t>) </a:t>
            </a:r>
          </a:p>
          <a:p>
            <a:pPr>
              <a:buNone/>
            </a:pPr>
            <a:r>
              <a:rPr lang="en-US" sz="3600" b="1" dirty="0" smtClean="0"/>
              <a:t>	sweet, warm, balsamic aroma stimulating and elevating for the mind. Frankincense has been used in religious </a:t>
            </a:r>
            <a:r>
              <a:rPr lang="en-US" sz="3600" b="1" dirty="0" err="1" smtClean="0"/>
              <a:t>annointings</a:t>
            </a:r>
            <a:r>
              <a:rPr lang="en-US" sz="3600" b="1" dirty="0" smtClean="0"/>
              <a:t> and ceremonies for </a:t>
            </a:r>
            <a:r>
              <a:rPr lang="en-US" sz="3600" b="1" dirty="0" err="1" smtClean="0"/>
              <a:t>millenia</a:t>
            </a:r>
            <a:r>
              <a:rPr lang="en-US" sz="3600" b="1" dirty="0" smtClean="0"/>
              <a:t>, and is currently being scrutinized and tested for its anti-cancerous and anti-</a:t>
            </a:r>
            <a:r>
              <a:rPr lang="en-US" sz="3600" b="1" dirty="0" err="1" smtClean="0"/>
              <a:t>tumoral</a:t>
            </a:r>
            <a:r>
              <a:rPr lang="en-US" sz="3600" b="1" dirty="0" smtClean="0"/>
              <a:t> properties.</a:t>
            </a:r>
          </a:p>
          <a:p>
            <a:endParaRPr lang="en-US" dirty="0"/>
          </a:p>
        </p:txBody>
      </p:sp>
    </p:spTree>
  </p:cSld>
  <p:clrMapOvr>
    <a:masterClrMapping/>
  </p:clrMapOvr>
  <p:transition spd="med">
    <p:wip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lvl="0"/>
            <a:r>
              <a:rPr lang="en-US" sz="6600" b="1" dirty="0" smtClean="0">
                <a:latin typeface="Arial Narrow" pitchFamily="34" charset="0"/>
                <a:cs typeface="Times New Roman" pitchFamily="18" charset="0"/>
              </a:rPr>
              <a:t/>
            </a:r>
            <a:br>
              <a:rPr lang="en-US" sz="6600" b="1" dirty="0" smtClean="0">
                <a:latin typeface="Arial Narrow" pitchFamily="34" charset="0"/>
                <a:cs typeface="Times New Roman" pitchFamily="18" charset="0"/>
              </a:rPr>
            </a:br>
            <a:r>
              <a:rPr lang="en-US" sz="6600" b="1" dirty="0" smtClean="0">
                <a:latin typeface="Arial Narrow" pitchFamily="34" charset="0"/>
                <a:cs typeface="Times New Roman" pitchFamily="18" charset="0"/>
              </a:rPr>
              <a:t>cinnamon </a:t>
            </a:r>
            <a:r>
              <a:rPr lang="en-US" sz="6600" b="1" dirty="0" smtClean="0">
                <a:latin typeface="Arial Narrow" pitchFamily="34" charset="0"/>
              </a:rPr>
              <a:t/>
            </a:r>
            <a:br>
              <a:rPr lang="en-US" sz="6600" b="1" dirty="0" smtClean="0">
                <a:latin typeface="Arial Narrow" pitchFamily="34" charset="0"/>
              </a:rPr>
            </a:br>
            <a:endParaRPr lang="en-US" sz="6600" dirty="0"/>
          </a:p>
        </p:txBody>
      </p:sp>
      <p:sp>
        <p:nvSpPr>
          <p:cNvPr id="3" name="Content Placeholder 2"/>
          <p:cNvSpPr>
            <a:spLocks noGrp="1"/>
          </p:cNvSpPr>
          <p:nvPr>
            <p:ph idx="1"/>
          </p:nvPr>
        </p:nvSpPr>
        <p:spPr>
          <a:xfrm>
            <a:off x="228600" y="914400"/>
            <a:ext cx="8686800" cy="5791200"/>
          </a:xfrm>
          <a:solidFill>
            <a:srgbClr val="FFFF00"/>
          </a:solidFill>
        </p:spPr>
        <p:txBody>
          <a:bodyPr>
            <a:noAutofit/>
          </a:bodyPr>
          <a:lstStyle/>
          <a:p>
            <a:r>
              <a:rPr lang="en-US" sz="2400" b="1" dirty="0" smtClean="0"/>
              <a:t>Anti-bacterial (98% pathogenic bacteria)</a:t>
            </a:r>
          </a:p>
          <a:p>
            <a:r>
              <a:rPr lang="en-US" sz="2400" b="1" dirty="0" smtClean="0"/>
              <a:t>Antidepressant</a:t>
            </a:r>
          </a:p>
          <a:p>
            <a:r>
              <a:rPr lang="en-US" sz="2400" b="1" dirty="0" smtClean="0"/>
              <a:t>Anti-fungal</a:t>
            </a:r>
          </a:p>
          <a:p>
            <a:r>
              <a:rPr lang="en-US" sz="2400" b="1" dirty="0" smtClean="0"/>
              <a:t>Anti-infectious (intestinal, urinary)</a:t>
            </a:r>
          </a:p>
          <a:p>
            <a:r>
              <a:rPr lang="en-US" sz="2400" b="1" dirty="0" smtClean="0"/>
              <a:t>Anti-inflammatory</a:t>
            </a:r>
          </a:p>
          <a:p>
            <a:r>
              <a:rPr lang="en-US" sz="2400" b="1" dirty="0" smtClean="0"/>
              <a:t>Antimicrobial</a:t>
            </a:r>
          </a:p>
          <a:p>
            <a:r>
              <a:rPr lang="en-US" sz="2400" b="1" dirty="0" smtClean="0"/>
              <a:t>Antioxidant</a:t>
            </a:r>
          </a:p>
          <a:p>
            <a:r>
              <a:rPr lang="en-US" sz="2400" b="1" dirty="0" smtClean="0"/>
              <a:t>Anti-parasitic</a:t>
            </a:r>
          </a:p>
          <a:p>
            <a:r>
              <a:rPr lang="en-US" sz="2400" b="1" dirty="0" smtClean="0"/>
              <a:t>Antiseptic</a:t>
            </a:r>
          </a:p>
          <a:p>
            <a:r>
              <a:rPr lang="en-US" sz="2400" b="1" dirty="0" smtClean="0"/>
              <a:t>Antispasmodic</a:t>
            </a:r>
          </a:p>
          <a:p>
            <a:r>
              <a:rPr lang="en-US" sz="2400" b="1" dirty="0" smtClean="0"/>
              <a:t>Anti-viral</a:t>
            </a:r>
          </a:p>
          <a:p>
            <a:r>
              <a:rPr lang="en-US" sz="2400" b="1" dirty="0" smtClean="0"/>
              <a:t>Immune  stimulant</a:t>
            </a:r>
          </a:p>
          <a:p>
            <a:r>
              <a:rPr lang="en-US" sz="2400" b="1" dirty="0" smtClean="0"/>
              <a:t>Purifier</a:t>
            </a:r>
            <a:endParaRPr lang="en-US" sz="2400" b="1" dirty="0"/>
          </a:p>
        </p:txBody>
      </p:sp>
    </p:spTree>
  </p:cSld>
  <p:clrMapOvr>
    <a:masterClrMapping/>
  </p:clrMapOvr>
  <p:transition spd="med">
    <p:wip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7589656-0057-4170-B6F1-51C6977141F1}" type="slidenum">
              <a:rPr lang="en-US"/>
              <a:pPr/>
              <a:t>208</a:t>
            </a:fld>
            <a:endParaRPr lang="en-US"/>
          </a:p>
        </p:txBody>
      </p:sp>
      <p:sp>
        <p:nvSpPr>
          <p:cNvPr id="249858" name="Text Box 2"/>
          <p:cNvSpPr txBox="1">
            <a:spLocks noChangeArrowheads="1"/>
          </p:cNvSpPr>
          <p:nvPr/>
        </p:nvSpPr>
        <p:spPr bwMode="auto">
          <a:xfrm>
            <a:off x="0" y="6643688"/>
            <a:ext cx="3886200" cy="214312"/>
          </a:xfrm>
          <a:prstGeom prst="rect">
            <a:avLst/>
          </a:prstGeom>
          <a:noFill/>
          <a:ln w="9525">
            <a:noFill/>
            <a:miter lim="800000"/>
            <a:headEnd/>
            <a:tailEnd/>
          </a:ln>
          <a:effectLst/>
        </p:spPr>
        <p:txBody>
          <a:bodyPr>
            <a:spAutoFit/>
          </a:bodyPr>
          <a:lstStyle/>
          <a:p>
            <a:pPr>
              <a:spcBef>
                <a:spcPct val="50000"/>
              </a:spcBef>
            </a:pPr>
            <a:r>
              <a:rPr lang="en-US" sz="800">
                <a:latin typeface="Arial" charset="0"/>
              </a:rPr>
              <a:t>HAB/WLB  2008 / </a:t>
            </a:r>
            <a:r>
              <a:rPr lang="en-US" sz="800">
                <a:latin typeface="Arial" charset="0"/>
                <a:hlinkClick r:id="rId2"/>
              </a:rPr>
              <a:t>www.alabaster-box.org</a:t>
            </a:r>
            <a:r>
              <a:rPr lang="en-US" sz="800">
                <a:latin typeface="Arial" charset="0"/>
              </a:rPr>
              <a:t> </a:t>
            </a:r>
          </a:p>
        </p:txBody>
      </p:sp>
      <p:sp>
        <p:nvSpPr>
          <p:cNvPr id="249859" name="Rectangle 3"/>
          <p:cNvSpPr>
            <a:spLocks noChangeArrowheads="1"/>
          </p:cNvSpPr>
          <p:nvPr/>
        </p:nvSpPr>
        <p:spPr bwMode="auto">
          <a:xfrm>
            <a:off x="228600" y="3490913"/>
            <a:ext cx="8686800" cy="700087"/>
          </a:xfrm>
          <a:prstGeom prst="rect">
            <a:avLst/>
          </a:prstGeom>
          <a:noFill/>
          <a:ln w="9525">
            <a:noFill/>
            <a:miter lim="800000"/>
            <a:headEnd/>
            <a:tailEnd/>
          </a:ln>
          <a:effectLst/>
        </p:spPr>
        <p:txBody>
          <a:bodyPr tIns="44436" anchor="ctr">
            <a:spAutoFit/>
          </a:bodyPr>
          <a:lstStyle/>
          <a:p>
            <a:r>
              <a:rPr lang="en-US"/>
              <a:t/>
            </a:r>
            <a:br>
              <a:rPr lang="en-US"/>
            </a:br>
            <a:endParaRPr lang="en-US"/>
          </a:p>
          <a:p>
            <a:endParaRPr lang="en-US"/>
          </a:p>
          <a:p>
            <a:endParaRPr lang="en-US"/>
          </a:p>
        </p:txBody>
      </p:sp>
      <p:sp>
        <p:nvSpPr>
          <p:cNvPr id="249860" name="Rectangle 4"/>
          <p:cNvSpPr>
            <a:spLocks noChangeArrowheads="1"/>
          </p:cNvSpPr>
          <p:nvPr/>
        </p:nvSpPr>
        <p:spPr bwMode="auto">
          <a:xfrm>
            <a:off x="228600" y="838201"/>
            <a:ext cx="8534400" cy="6740307"/>
          </a:xfrm>
          <a:prstGeom prst="rect">
            <a:avLst/>
          </a:prstGeom>
          <a:solidFill>
            <a:srgbClr val="FFFF00"/>
          </a:solidFill>
          <a:ln w="9525">
            <a:noFill/>
            <a:miter lim="800000"/>
            <a:headEnd/>
            <a:tailEnd/>
          </a:ln>
          <a:effectLst/>
        </p:spPr>
        <p:txBody>
          <a:bodyPr wrap="square">
            <a:spAutoFit/>
          </a:bodyPr>
          <a:lstStyle/>
          <a:p>
            <a:r>
              <a:rPr lang="en-US" sz="3200" dirty="0"/>
              <a:t>In looking at history of incense and the </a:t>
            </a:r>
            <a:r>
              <a:rPr lang="en-US" sz="3200" dirty="0" smtClean="0"/>
              <a:t>spice </a:t>
            </a:r>
            <a:r>
              <a:rPr lang="en-US" sz="3200" dirty="0"/>
              <a:t>routes, the </a:t>
            </a:r>
            <a:r>
              <a:rPr lang="en-US" sz="3200" b="1" dirty="0">
                <a:solidFill>
                  <a:srgbClr val="FF0000"/>
                </a:solidFill>
              </a:rPr>
              <a:t>fascinating part is that </a:t>
            </a:r>
            <a:r>
              <a:rPr lang="en-US" sz="3200" b="1" dirty="0" smtClean="0">
                <a:solidFill>
                  <a:srgbClr val="FF0000"/>
                </a:solidFill>
              </a:rPr>
              <a:t>the </a:t>
            </a:r>
            <a:r>
              <a:rPr lang="en-US" sz="3200" b="1" dirty="0">
                <a:solidFill>
                  <a:srgbClr val="FF0000"/>
                </a:solidFill>
              </a:rPr>
              <a:t>majority of biblical scents mentioned </a:t>
            </a:r>
            <a:r>
              <a:rPr lang="en-US" sz="3200" b="1" dirty="0" smtClean="0">
                <a:solidFill>
                  <a:srgbClr val="FF0000"/>
                </a:solidFill>
              </a:rPr>
              <a:t>were </a:t>
            </a:r>
            <a:r>
              <a:rPr lang="en-US" sz="3200" b="1" dirty="0">
                <a:solidFill>
                  <a:srgbClr val="FF0000"/>
                </a:solidFill>
              </a:rPr>
              <a:t>imported from countries as far away </a:t>
            </a:r>
            <a:r>
              <a:rPr lang="en-US" sz="3200" b="1" dirty="0" smtClean="0">
                <a:solidFill>
                  <a:srgbClr val="FF0000"/>
                </a:solidFill>
              </a:rPr>
              <a:t>as </a:t>
            </a:r>
            <a:r>
              <a:rPr lang="en-US" sz="3200" b="1" dirty="0">
                <a:solidFill>
                  <a:srgbClr val="FF0000"/>
                </a:solidFill>
              </a:rPr>
              <a:t>China and as close as Lebanon</a:t>
            </a:r>
            <a:r>
              <a:rPr lang="en-US" sz="3200" dirty="0"/>
              <a:t>. </a:t>
            </a:r>
            <a:r>
              <a:rPr lang="en-US" sz="3200" dirty="0" err="1" smtClean="0"/>
              <a:t>Elohim</a:t>
            </a:r>
            <a:r>
              <a:rPr lang="en-US" sz="3200" dirty="0" smtClean="0"/>
              <a:t> not </a:t>
            </a:r>
            <a:r>
              <a:rPr lang="en-US" sz="3200" dirty="0"/>
              <a:t>only chose to import these spices from </a:t>
            </a:r>
            <a:r>
              <a:rPr lang="en-US" sz="3200" dirty="0" smtClean="0"/>
              <a:t>foreign </a:t>
            </a:r>
            <a:r>
              <a:rPr lang="en-US" sz="3200" dirty="0"/>
              <a:t>lands but also chose to plant them </a:t>
            </a:r>
            <a:r>
              <a:rPr lang="en-US" sz="3200" dirty="0" smtClean="0"/>
              <a:t>in </a:t>
            </a:r>
            <a:r>
              <a:rPr lang="en-US" sz="3200" dirty="0"/>
              <a:t>these lands. </a:t>
            </a:r>
            <a:r>
              <a:rPr lang="en-US" sz="3200" dirty="0" err="1" smtClean="0"/>
              <a:t>Elohim</a:t>
            </a:r>
            <a:r>
              <a:rPr lang="en-US" sz="3200" dirty="0" smtClean="0"/>
              <a:t> </a:t>
            </a:r>
            <a:r>
              <a:rPr lang="en-US" sz="3200" dirty="0"/>
              <a:t>fully knowing at a </a:t>
            </a:r>
            <a:r>
              <a:rPr lang="en-US" sz="3200" dirty="0" smtClean="0"/>
              <a:t>particular </a:t>
            </a:r>
            <a:r>
              <a:rPr lang="en-US" sz="3200" dirty="0"/>
              <a:t>point in the history of Israel </a:t>
            </a:r>
            <a:r>
              <a:rPr lang="en-US" sz="3200" dirty="0" smtClean="0"/>
              <a:t>He </a:t>
            </a:r>
            <a:r>
              <a:rPr lang="en-US" sz="3200" dirty="0"/>
              <a:t>would gather these spices to present </a:t>
            </a:r>
            <a:r>
              <a:rPr lang="en-US" sz="3200" dirty="0" smtClean="0"/>
              <a:t>this </a:t>
            </a:r>
            <a:r>
              <a:rPr lang="en-US" sz="3200" dirty="0"/>
              <a:t>sweet smelling oblation to Himself </a:t>
            </a:r>
            <a:r>
              <a:rPr lang="en-US" sz="3200" dirty="0" smtClean="0"/>
              <a:t>through </a:t>
            </a:r>
            <a:r>
              <a:rPr lang="en-US" sz="3200" dirty="0"/>
              <a:t>the </a:t>
            </a:r>
            <a:r>
              <a:rPr lang="en-US" sz="3200" dirty="0" err="1"/>
              <a:t>Levitical</a:t>
            </a:r>
            <a:r>
              <a:rPr lang="en-US" sz="3200" dirty="0"/>
              <a:t> priests. </a:t>
            </a:r>
          </a:p>
          <a:p>
            <a:r>
              <a:rPr lang="en-US" sz="3200" dirty="0"/>
              <a:t> </a:t>
            </a:r>
            <a:endParaRPr lang="en-US" sz="2800" dirty="0"/>
          </a:p>
          <a:p>
            <a:r>
              <a:rPr lang="en-US" sz="2400" dirty="0" smtClean="0"/>
              <a:t> </a:t>
            </a:r>
            <a:endParaRPr lang="en-US" sz="2400" dirty="0"/>
          </a:p>
          <a:p>
            <a:endParaRPr lang="en-US" sz="2400" dirty="0"/>
          </a:p>
          <a:p>
            <a:endParaRPr lang="en-US" sz="3200" b="1" dirty="0"/>
          </a:p>
        </p:txBody>
      </p:sp>
      <p:sp>
        <p:nvSpPr>
          <p:cNvPr id="249861" name="WordArt 5"/>
          <p:cNvSpPr>
            <a:spLocks noChangeArrowheads="1" noChangeShapeType="1" noTextEdit="1"/>
          </p:cNvSpPr>
          <p:nvPr/>
        </p:nvSpPr>
        <p:spPr bwMode="auto">
          <a:xfrm>
            <a:off x="1066800" y="304800"/>
            <a:ext cx="7162800" cy="342900"/>
          </a:xfrm>
          <a:prstGeom prst="rect">
            <a:avLst/>
          </a:prstGeom>
        </p:spPr>
        <p:txBody>
          <a:bodyPr wrap="none" fromWordArt="1">
            <a:prstTxWarp prst="textPlain">
              <a:avLst>
                <a:gd name="adj" fmla="val 50000"/>
              </a:avLst>
            </a:prstTxWarp>
          </a:bodyPr>
          <a:lstStyle/>
          <a:p>
            <a:pPr algn="ctr"/>
            <a:r>
              <a:rPr lang="en-US" sz="24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Incense Route and Prophetic Significance</a:t>
            </a:r>
          </a:p>
        </p:txBody>
      </p:sp>
    </p:spTree>
  </p:cSld>
  <p:clrMapOvr>
    <a:masterClrMapping/>
  </p:clrMapOvr>
  <p:transition spd="med">
    <p:wip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7346"/>
            <a:ext cx="8763000" cy="6001643"/>
          </a:xfrm>
          <a:prstGeom prst="rect">
            <a:avLst/>
          </a:prstGeom>
          <a:solidFill>
            <a:srgbClr val="FFFF00"/>
          </a:solidFill>
        </p:spPr>
        <p:txBody>
          <a:bodyPr wrap="square">
            <a:spAutoFit/>
          </a:bodyPr>
          <a:lstStyle/>
          <a:p>
            <a:r>
              <a:rPr lang="en-US" sz="2400" dirty="0" smtClean="0"/>
              <a:t>Seeing that these </a:t>
            </a:r>
            <a:r>
              <a:rPr lang="en-US" sz="2400" b="1" u="sng" dirty="0" smtClean="0">
                <a:solidFill>
                  <a:schemeClr val="accent2"/>
                </a:solidFill>
              </a:rPr>
              <a:t>spices represent a</a:t>
            </a:r>
            <a:r>
              <a:rPr lang="en-US" sz="2400" dirty="0" smtClean="0"/>
              <a:t> </a:t>
            </a:r>
            <a:r>
              <a:rPr lang="en-US" sz="2400" b="1" u="sng" dirty="0" smtClean="0">
                <a:solidFill>
                  <a:schemeClr val="accent2"/>
                </a:solidFill>
              </a:rPr>
              <a:t>prophetic declaration both unto YHVH</a:t>
            </a:r>
            <a:r>
              <a:rPr lang="en-US" sz="2400" b="1" dirty="0" smtClean="0"/>
              <a:t> </a:t>
            </a:r>
            <a:r>
              <a:rPr lang="en-US" sz="2400" b="1" u="sng" dirty="0" smtClean="0">
                <a:solidFill>
                  <a:schemeClr val="accent2"/>
                </a:solidFill>
              </a:rPr>
              <a:t>and for YHVH</a:t>
            </a:r>
            <a:r>
              <a:rPr lang="en-US" sz="2400" dirty="0" smtClean="0"/>
              <a:t>, and this gathering of spices from other nations and most often through Egypt, speaks to us of </a:t>
            </a:r>
            <a:r>
              <a:rPr lang="en-US" sz="2400" dirty="0" err="1" smtClean="0"/>
              <a:t>Elohim's</a:t>
            </a:r>
            <a:r>
              <a:rPr lang="en-US" sz="2400" dirty="0" smtClean="0"/>
              <a:t> intention to gather the nations unto Himself in </a:t>
            </a:r>
            <a:r>
              <a:rPr lang="en-US" sz="2400" dirty="0" err="1" smtClean="0"/>
              <a:t>Yahshua</a:t>
            </a:r>
            <a:r>
              <a:rPr lang="en-US" sz="2400" dirty="0" smtClean="0"/>
              <a:t>. As an offering or sweet smelling sacrifice of prayer that has entered into the Messiah’s sufferings of intercession for a lost and dying world. The Incense and service actually spoke of and reflected </a:t>
            </a:r>
            <a:r>
              <a:rPr lang="en-US" sz="2400" dirty="0" err="1" smtClean="0"/>
              <a:t>Yahshua</a:t>
            </a:r>
            <a:r>
              <a:rPr lang="en-US" sz="2400" dirty="0" smtClean="0"/>
              <a:t> and His ministry to His Father, Yahweh, while on earth.</a:t>
            </a:r>
          </a:p>
          <a:p>
            <a:endParaRPr lang="en-US" sz="2400" dirty="0" smtClean="0"/>
          </a:p>
          <a:p>
            <a:r>
              <a:rPr lang="en-US" sz="2400" dirty="0" smtClean="0"/>
              <a:t>There is also great significance in the fact that the herbs, resins, and spices used for worship, not having their origin in Israel, </a:t>
            </a:r>
            <a:r>
              <a:rPr lang="en-US" sz="2400" b="1" dirty="0" smtClean="0">
                <a:solidFill>
                  <a:srgbClr val="CC3300"/>
                </a:solidFill>
              </a:rPr>
              <a:t>speaks of </a:t>
            </a:r>
            <a:r>
              <a:rPr lang="en-US" sz="2400" b="1" dirty="0" err="1" smtClean="0">
                <a:solidFill>
                  <a:srgbClr val="CC3300"/>
                </a:solidFill>
              </a:rPr>
              <a:t>Elohim's</a:t>
            </a:r>
            <a:r>
              <a:rPr lang="en-US" sz="2400" b="1" dirty="0" smtClean="0">
                <a:solidFill>
                  <a:srgbClr val="CC3300"/>
                </a:solidFill>
              </a:rPr>
              <a:t> intentions to draw out of the nations a people for Himself</a:t>
            </a:r>
            <a:r>
              <a:rPr lang="en-US" sz="2400" dirty="0" smtClean="0"/>
              <a:t>. Israel was not to be alone in the service of worship and prayer ministering to </a:t>
            </a:r>
            <a:r>
              <a:rPr lang="en-US" sz="2400" dirty="0" err="1" smtClean="0"/>
              <a:t>Elohim</a:t>
            </a:r>
            <a:r>
              <a:rPr lang="en-US" sz="2400" dirty="0" smtClean="0"/>
              <a:t>. Eventually the invitation to all who would willingly come would be issued and we the gentile nations would respond and there by receive the free gift of salvation</a:t>
            </a:r>
            <a:r>
              <a:rPr lang="en-US" dirty="0" smtClean="0"/>
              <a:t>.</a:t>
            </a:r>
            <a:endParaRPr lang="en-US" dirty="0"/>
          </a:p>
        </p:txBody>
      </p:sp>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696200" cy="5016758"/>
          </a:xfrm>
          <a:prstGeom prst="rect">
            <a:avLst/>
          </a:prstGeom>
          <a:solidFill>
            <a:srgbClr val="92D050"/>
          </a:solidFill>
        </p:spPr>
        <p:txBody>
          <a:bodyPr wrap="square">
            <a:spAutoFit/>
          </a:bodyPr>
          <a:lstStyle/>
          <a:p>
            <a:pPr algn="ctr"/>
            <a:r>
              <a:rPr lang="en-US" sz="8000" b="1" dirty="0" smtClean="0"/>
              <a:t>The Importance of the Hebrew Language in your prayers </a:t>
            </a:r>
            <a:endParaRPr lang="en-US" sz="8000" dirty="0"/>
          </a:p>
        </p:txBody>
      </p:sp>
    </p:spTree>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57200" y="457200"/>
            <a:ext cx="8458200" cy="5001369"/>
          </a:xfrm>
          <a:prstGeom prst="rect">
            <a:avLst/>
          </a:prstGeom>
          <a:solidFill>
            <a:srgbClr val="92D050"/>
          </a:solidFill>
          <a:ln w="9525">
            <a:noFill/>
            <a:miter lim="800000"/>
            <a:headEnd/>
            <a:tailEnd/>
          </a:ln>
          <a:effectLst/>
        </p:spPr>
        <p:txBody>
          <a:bodyPr wrap="square">
            <a:spAutoFit/>
          </a:bodyPr>
          <a:lstStyle/>
          <a:p>
            <a:pPr algn="ctr">
              <a:spcBef>
                <a:spcPct val="50000"/>
              </a:spcBef>
            </a:pPr>
            <a:r>
              <a:rPr lang="en-US" sz="4400" b="1" dirty="0">
                <a:latin typeface="Bookman Old Style" pitchFamily="18" charset="0"/>
              </a:rPr>
              <a:t>Zephaniah 3:9</a:t>
            </a:r>
          </a:p>
          <a:p>
            <a:pPr algn="ctr">
              <a:spcBef>
                <a:spcPct val="50000"/>
              </a:spcBef>
            </a:pPr>
            <a:endParaRPr lang="en-US" sz="1000" b="1" dirty="0">
              <a:solidFill>
                <a:schemeClr val="tx2"/>
              </a:solidFill>
              <a:effectLst>
                <a:outerShdw blurRad="38100" dist="38100" dir="2700000" algn="tl">
                  <a:srgbClr val="000000"/>
                </a:outerShdw>
              </a:effectLst>
              <a:latin typeface="Bookman Old Style" pitchFamily="18" charset="0"/>
            </a:endParaRPr>
          </a:p>
          <a:p>
            <a:pPr>
              <a:spcBef>
                <a:spcPct val="50000"/>
              </a:spcBef>
            </a:pPr>
            <a:r>
              <a:rPr lang="en-US" sz="4000" b="1" dirty="0">
                <a:latin typeface="Bookman Old Style" pitchFamily="18" charset="0"/>
              </a:rPr>
              <a:t>For then will I turn to the people a </a:t>
            </a:r>
            <a:r>
              <a:rPr lang="en-US" sz="4000" b="1" dirty="0">
                <a:solidFill>
                  <a:schemeClr val="tx2"/>
                </a:solidFill>
                <a:latin typeface="Bookman Old Style" pitchFamily="18" charset="0"/>
              </a:rPr>
              <a:t>PURE LANGUAGE</a:t>
            </a:r>
            <a:r>
              <a:rPr lang="en-US" sz="4000" b="1" dirty="0">
                <a:latin typeface="Bookman Old Style" pitchFamily="18" charset="0"/>
              </a:rPr>
              <a:t>, that they may all call upon the name of YHVH, to serve Him with one consent. </a:t>
            </a:r>
            <a:r>
              <a:rPr lang="en-US" sz="4000" b="1" dirty="0" smtClean="0">
                <a:latin typeface="Bookman Old Style" pitchFamily="18" charset="0"/>
              </a:rPr>
              <a:t>{</a:t>
            </a:r>
            <a:r>
              <a:rPr lang="en-US" sz="4000" b="1" dirty="0">
                <a:latin typeface="Bookman Old Style" pitchFamily="18" charset="0"/>
              </a:rPr>
              <a:t>language: Heb. lip</a:t>
            </a:r>
            <a:r>
              <a:rPr lang="en-US" sz="4000" b="1" dirty="0" smtClean="0">
                <a:latin typeface="Bookman Old Style" pitchFamily="18" charset="0"/>
              </a:rPr>
              <a:t>}{</a:t>
            </a:r>
            <a:r>
              <a:rPr lang="en-US" sz="4000" b="1" dirty="0" err="1" smtClean="0">
                <a:latin typeface="Bookman Old Style" pitchFamily="18" charset="0"/>
              </a:rPr>
              <a:t>consent:Heb.shoulder</a:t>
            </a:r>
            <a:r>
              <a:rPr lang="en-US" sz="4000" b="1" dirty="0">
                <a:latin typeface="Bookman Old Style" pitchFamily="18" charset="0"/>
              </a:rPr>
              <a:t>} </a:t>
            </a:r>
          </a:p>
        </p:txBody>
      </p: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28600" y="381000"/>
            <a:ext cx="8686800" cy="5016758"/>
          </a:xfrm>
          <a:prstGeom prst="rect">
            <a:avLst/>
          </a:prstGeom>
          <a:solidFill>
            <a:srgbClr val="92D050"/>
          </a:solidFill>
          <a:ln w="9525">
            <a:noFill/>
            <a:miter lim="800000"/>
            <a:headEnd/>
            <a:tailEnd/>
          </a:ln>
          <a:effectLst/>
        </p:spPr>
        <p:txBody>
          <a:bodyPr wrap="square">
            <a:spAutoFit/>
          </a:bodyPr>
          <a:lstStyle/>
          <a:p>
            <a:pPr algn="ctr"/>
            <a:r>
              <a:rPr lang="en-US" sz="4000" b="1" dirty="0">
                <a:solidFill>
                  <a:schemeClr val="tx2"/>
                </a:solidFill>
                <a:latin typeface="Bookman Old Style" pitchFamily="18" charset="0"/>
              </a:rPr>
              <a:t>Modern Hebrew </a:t>
            </a:r>
          </a:p>
          <a:p>
            <a:pPr algn="ctr"/>
            <a:r>
              <a:rPr lang="en-US" sz="3200" b="1" dirty="0">
                <a:latin typeface="Bookman Old Style" pitchFamily="18" charset="0"/>
              </a:rPr>
              <a:t>19th century to present</a:t>
            </a:r>
          </a:p>
          <a:p>
            <a:endParaRPr lang="en-US" sz="3200" b="1" dirty="0">
              <a:latin typeface="Bookman Old Style" pitchFamily="18" charset="0"/>
            </a:endParaRPr>
          </a:p>
          <a:p>
            <a:pPr algn="ctr"/>
            <a:r>
              <a:rPr lang="en-US" sz="3600" b="1" dirty="0" err="1">
                <a:latin typeface="Bookman Old Style" pitchFamily="18" charset="0"/>
              </a:rPr>
              <a:t>Eliezar</a:t>
            </a:r>
            <a:r>
              <a:rPr lang="en-US" sz="3600" b="1" dirty="0">
                <a:latin typeface="Bookman Old Style" pitchFamily="18" charset="0"/>
              </a:rPr>
              <a:t> Ben </a:t>
            </a:r>
            <a:r>
              <a:rPr lang="en-US" sz="3600" b="1" dirty="0" err="1">
                <a:latin typeface="Bookman Old Style" pitchFamily="18" charset="0"/>
              </a:rPr>
              <a:t>Yehuda</a:t>
            </a:r>
            <a:r>
              <a:rPr lang="en-US" sz="3600" b="1" dirty="0">
                <a:latin typeface="Bookman Old Style" pitchFamily="18" charset="0"/>
              </a:rPr>
              <a:t> (1858-1922) led the rebirth of Hebrew as a spoken language. </a:t>
            </a:r>
            <a:r>
              <a:rPr lang="en-US" sz="3600" b="1" dirty="0" smtClean="0">
                <a:latin typeface="Bookman Old Style" pitchFamily="18" charset="0"/>
              </a:rPr>
              <a:t>After immigrating </a:t>
            </a:r>
            <a:r>
              <a:rPr lang="en-US" sz="3600" b="1" dirty="0">
                <a:latin typeface="Bookman Old Style" pitchFamily="18" charset="0"/>
              </a:rPr>
              <a:t>to Israel in 1881, he began promoting the use of Hebrew at home and in the schools. </a:t>
            </a:r>
          </a:p>
        </p:txBody>
      </p:sp>
    </p:spTree>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7" name="Picture 3" descr="Cymatics"/>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002060"/>
          </a:solidFill>
        </p:spPr>
      </p:pic>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610600" cy="6172200"/>
          </a:xfrm>
          <a:solidFill>
            <a:srgbClr val="92D050"/>
          </a:solidFill>
        </p:spPr>
        <p:txBody>
          <a:bodyPr>
            <a:normAutofit fontScale="90000"/>
          </a:bodyPr>
          <a:lstStyle/>
          <a:p>
            <a:pPr marL="1143000" indent="-1143000" algn="l"/>
            <a:r>
              <a:rPr lang="en-US" sz="6600" b="1" dirty="0" smtClean="0"/>
              <a:t/>
            </a:r>
            <a:br>
              <a:rPr lang="en-US" sz="6600" b="1" dirty="0" smtClean="0"/>
            </a:br>
            <a:r>
              <a:rPr lang="en-US" sz="6600" b="1" dirty="0"/>
              <a:t/>
            </a:r>
            <a:br>
              <a:rPr lang="en-US" sz="6600" b="1" dirty="0"/>
            </a:br>
            <a:r>
              <a:rPr lang="en-US" sz="6600" b="1" dirty="0" smtClean="0"/>
              <a:t>BIBLICAL PRAYERS</a:t>
            </a:r>
            <a:br>
              <a:rPr lang="en-US" sz="6600" b="1" dirty="0" smtClean="0"/>
            </a:br>
            <a:r>
              <a:rPr lang="en-US" sz="6000" b="1" dirty="0" smtClean="0"/>
              <a:t>1. Moses</a:t>
            </a:r>
            <a:br>
              <a:rPr lang="en-US" sz="6000" b="1" dirty="0" smtClean="0"/>
            </a:br>
            <a:r>
              <a:rPr lang="en-US" sz="6000" b="1" dirty="0" smtClean="0"/>
              <a:t>2. Solomon</a:t>
            </a:r>
            <a:br>
              <a:rPr lang="en-US" sz="6000" b="1" dirty="0" smtClean="0"/>
            </a:br>
            <a:r>
              <a:rPr lang="en-US" sz="6000" b="1" dirty="0" smtClean="0"/>
              <a:t>3. Nehemiah</a:t>
            </a:r>
            <a:br>
              <a:rPr lang="en-US" sz="6000" b="1" dirty="0" smtClean="0"/>
            </a:br>
            <a:r>
              <a:rPr lang="en-US" sz="6000" b="1" dirty="0" smtClean="0"/>
              <a:t>4. Daniel</a:t>
            </a:r>
            <a:br>
              <a:rPr lang="en-US" sz="6000" b="1" dirty="0" smtClean="0"/>
            </a:br>
            <a:r>
              <a:rPr lang="en-US" sz="6000" b="1" dirty="0" smtClean="0"/>
              <a:t>5. Hannah</a:t>
            </a:r>
            <a:br>
              <a:rPr lang="en-US" sz="6000" b="1" dirty="0" smtClean="0"/>
            </a:br>
            <a:r>
              <a:rPr lang="en-US" sz="6000" b="1" dirty="0" smtClean="0"/>
              <a:t>6. </a:t>
            </a:r>
            <a:r>
              <a:rPr lang="en-US" sz="6000" b="1" dirty="0" err="1" smtClean="0"/>
              <a:t>Yeshua</a:t>
            </a:r>
            <a:r>
              <a:rPr lang="en-US" sz="6600" b="1" dirty="0" smtClean="0"/>
              <a:t/>
            </a:r>
            <a:br>
              <a:rPr lang="en-US" sz="6600" b="1" dirty="0" smtClean="0"/>
            </a:br>
            <a:r>
              <a:rPr lang="en-US" sz="6600" b="1" dirty="0"/>
              <a:t/>
            </a:r>
            <a:br>
              <a:rPr lang="en-US" sz="6600" b="1" dirty="0"/>
            </a:br>
            <a:r>
              <a:rPr lang="en-US" sz="6600" b="1" dirty="0" smtClean="0"/>
              <a:t> </a:t>
            </a:r>
            <a:endParaRPr lang="en-US" sz="6600" b="1" dirty="0"/>
          </a:p>
        </p:txBody>
      </p:sp>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229600" cy="2133600"/>
          </a:xfrm>
        </p:spPr>
        <p:txBody>
          <a:bodyPr>
            <a:noAutofit/>
          </a:bodyPr>
          <a:lstStyle/>
          <a:p>
            <a:r>
              <a:rPr lang="en-US" sz="19900" b="1" dirty="0" smtClean="0"/>
              <a:t>Moses</a:t>
            </a:r>
            <a:endParaRPr lang="en-US" sz="19900" dirty="0"/>
          </a:p>
        </p:txBody>
      </p:sp>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62000"/>
            <a:ext cx="8001000" cy="5262979"/>
          </a:xfrm>
          <a:prstGeom prst="rect">
            <a:avLst/>
          </a:prstGeom>
          <a:solidFill>
            <a:srgbClr val="92D050"/>
          </a:solidFill>
        </p:spPr>
        <p:txBody>
          <a:bodyPr wrap="square">
            <a:spAutoFit/>
          </a:bodyPr>
          <a:lstStyle/>
          <a:p>
            <a:pPr algn="ctr"/>
            <a:r>
              <a:rPr lang="en-US" sz="2400" b="1" dirty="0" smtClean="0"/>
              <a:t>Exodus 33:</a:t>
            </a:r>
          </a:p>
          <a:p>
            <a:r>
              <a:rPr lang="en-US" sz="2400" b="1" dirty="0" smtClean="0"/>
              <a:t>11 Thus the LORD used to speak to Moses face to face, as a man speaks to his friend. When Moses turned again into the camp, his servant Joshua the son of Nun, a young man, did not depart from the tent.</a:t>
            </a:r>
          </a:p>
          <a:p>
            <a:r>
              <a:rPr lang="en-US" sz="2400" b="1" dirty="0" smtClean="0"/>
              <a:t> </a:t>
            </a:r>
          </a:p>
          <a:p>
            <a:r>
              <a:rPr lang="en-US" sz="2400" b="1" dirty="0" smtClean="0"/>
              <a:t> 12 ¶ Moses said to the LORD, "See, thou </a:t>
            </a:r>
            <a:r>
              <a:rPr lang="en-US" sz="2400" b="1" dirty="0" err="1" smtClean="0"/>
              <a:t>sayest</a:t>
            </a:r>
            <a:r>
              <a:rPr lang="en-US" sz="2400" b="1" dirty="0" smtClean="0"/>
              <a:t> to me, 'Bring up this people'; but thou hast not let me know whom thou wilt send with me. Yet thou hast said, 'I know you by name, and you have also found favor in my sight.'</a:t>
            </a:r>
          </a:p>
          <a:p>
            <a:r>
              <a:rPr lang="en-US" sz="2400" b="1" dirty="0" smtClean="0"/>
              <a:t> </a:t>
            </a:r>
          </a:p>
          <a:p>
            <a:r>
              <a:rPr lang="en-US" sz="2400" b="1" dirty="0" smtClean="0"/>
              <a:t> 13 Now therefore, I pray thee, if I have found favor in thy sight, show me now thy ways, that I may know thee and find favor in thy sight. Consider too that this nation is thy people."</a:t>
            </a:r>
            <a:endParaRPr lang="en-US" b="1" dirty="0"/>
          </a:p>
        </p:txBody>
      </p:sp>
    </p:spTree>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77200" cy="5632311"/>
          </a:xfrm>
          <a:prstGeom prst="rect">
            <a:avLst/>
          </a:prstGeom>
          <a:solidFill>
            <a:srgbClr val="92D050"/>
          </a:solidFill>
        </p:spPr>
        <p:txBody>
          <a:bodyPr wrap="square">
            <a:spAutoFit/>
          </a:bodyPr>
          <a:lstStyle/>
          <a:p>
            <a:pPr algn="ctr"/>
            <a:r>
              <a:rPr lang="en-US" sz="2400" b="1" dirty="0" smtClean="0"/>
              <a:t>Exodus 33:</a:t>
            </a:r>
          </a:p>
          <a:p>
            <a:r>
              <a:rPr lang="en-US" sz="2400" b="1" dirty="0" smtClean="0"/>
              <a:t>14 And he said, "My presence will go with you, and I will give you rest."</a:t>
            </a:r>
          </a:p>
          <a:p>
            <a:r>
              <a:rPr lang="en-US" sz="2400" b="1" dirty="0" smtClean="0"/>
              <a:t> </a:t>
            </a:r>
          </a:p>
          <a:p>
            <a:r>
              <a:rPr lang="en-US" sz="2400" b="1" dirty="0" smtClean="0"/>
              <a:t> 15 And he said to him, "If thy presence will not go with me, do not carry us up from here.</a:t>
            </a:r>
          </a:p>
          <a:p>
            <a:r>
              <a:rPr lang="en-US" sz="2400" b="1" dirty="0" smtClean="0"/>
              <a:t> </a:t>
            </a:r>
          </a:p>
          <a:p>
            <a:r>
              <a:rPr lang="en-US" sz="2400" b="1" dirty="0" smtClean="0"/>
              <a:t> 16 For how shall it be known that I have found favor in thy sight, I and thy people? Is it not in thy going with us, so that we are distinct, I and thy people, from all other people that are upon the face of the earth?"</a:t>
            </a:r>
          </a:p>
          <a:p>
            <a:r>
              <a:rPr lang="en-US" sz="2400" b="1" dirty="0" smtClean="0"/>
              <a:t> </a:t>
            </a:r>
          </a:p>
          <a:p>
            <a:r>
              <a:rPr lang="en-US" sz="2400" b="1" dirty="0" smtClean="0"/>
              <a:t> 17 And the LORD said to Moses, "This very thing that you have spoken I will do; for you have found favor in my sight, and I know you by name."</a:t>
            </a:r>
            <a:endParaRPr lang="en-US" sz="2400" b="1" dirty="0"/>
          </a:p>
        </p:txBody>
      </p:sp>
    </p:spTree>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15200" cy="5016758"/>
          </a:xfrm>
          <a:prstGeom prst="rect">
            <a:avLst/>
          </a:prstGeom>
          <a:solidFill>
            <a:srgbClr val="92D050"/>
          </a:solidFill>
        </p:spPr>
        <p:txBody>
          <a:bodyPr wrap="square">
            <a:spAutoFit/>
          </a:bodyPr>
          <a:lstStyle/>
          <a:p>
            <a:pPr algn="ctr"/>
            <a:r>
              <a:rPr lang="en-US" sz="3200" b="1" dirty="0" smtClean="0"/>
              <a:t>Exodus 33:1</a:t>
            </a:r>
          </a:p>
          <a:p>
            <a:r>
              <a:rPr lang="en-US" sz="3200" b="1" dirty="0" smtClean="0"/>
              <a:t>8 Moses said, "I pray thee, show me thy glory."</a:t>
            </a:r>
          </a:p>
          <a:p>
            <a:r>
              <a:rPr lang="en-US" sz="3200" b="1" dirty="0" smtClean="0"/>
              <a:t> </a:t>
            </a:r>
          </a:p>
          <a:p>
            <a:r>
              <a:rPr lang="en-US" sz="3200" b="1" dirty="0" smtClean="0"/>
              <a:t> 19 And he said, "I will make all my goodness pass before you, and will proclaim before you my name 'The LORD'; and I will be gracious to whom I will be gracious, and will show mercy on whom I will show mercy.</a:t>
            </a:r>
            <a:endParaRPr lang="en-US" sz="3200" b="1" dirty="0"/>
          </a:p>
        </p:txBody>
      </p:sp>
    </p:spTree>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QUESTION:</a:t>
            </a:r>
            <a:endParaRPr lang="en-US" sz="6600" b="1" dirty="0"/>
          </a:p>
        </p:txBody>
      </p:sp>
      <p:sp>
        <p:nvSpPr>
          <p:cNvPr id="3" name="Content Placeholder 2"/>
          <p:cNvSpPr>
            <a:spLocks noGrp="1"/>
          </p:cNvSpPr>
          <p:nvPr>
            <p:ph idx="1"/>
          </p:nvPr>
        </p:nvSpPr>
        <p:spPr>
          <a:solidFill>
            <a:srgbClr val="92D050"/>
          </a:solidFill>
        </p:spPr>
        <p:txBody>
          <a:bodyPr/>
          <a:lstStyle/>
          <a:p>
            <a:pPr>
              <a:buNone/>
            </a:pPr>
            <a:r>
              <a:rPr lang="en-US" sz="4000" b="1" dirty="0" smtClean="0"/>
              <a:t>1. WHEN YESHUA COMES RIDING ON THE CLOUDS WOULD YOU KNOW THE PROTOCOL OF HOW TO RENDER HONOR TO YOUR FUTURE KING.</a:t>
            </a:r>
          </a:p>
          <a:p>
            <a:pPr>
              <a:buNone/>
            </a:pPr>
            <a:r>
              <a:rPr lang="en-US" sz="4000" b="1" dirty="0" smtClean="0"/>
              <a:t>2. DO YOU KNOW HOW TO HONOR THE FATHER YHVH OUR KING RIGHT NOW.</a:t>
            </a:r>
            <a:endParaRPr lang="en-US" sz="4000" b="1" dirty="0"/>
          </a:p>
          <a:p>
            <a:pPr>
              <a:buNone/>
            </a:pPr>
            <a:endParaRPr lang="en-US" dirty="0"/>
          </a:p>
        </p:txBody>
      </p:sp>
    </p:spTree>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762000"/>
            <a:ext cx="8534400" cy="5570756"/>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charset="0"/>
                <a:cs typeface="Arial" charset="0"/>
              </a:rPr>
              <a:t>The Pattern Of Prayer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cs typeface="Arial" charset="0"/>
              </a:rPr>
              <a:t> </a:t>
            </a:r>
            <a:r>
              <a:rPr kumimoji="0" lang="en-US" sz="4400" b="1" i="0" u="none" strike="noStrike" cap="none" normalizeH="0" baseline="0" dirty="0" smtClean="0">
                <a:ln>
                  <a:noFill/>
                </a:ln>
                <a:solidFill>
                  <a:schemeClr val="tx1"/>
                </a:solidFill>
                <a:effectLst/>
                <a:latin typeface="Arial" charset="0"/>
                <a:cs typeface="Arial" charset="0"/>
              </a:rPr>
              <a:t>How do we know how to pray? </a:t>
            </a:r>
          </a:p>
          <a:p>
            <a:pPr marL="0" marR="0" lvl="0" indent="0" algn="l" defTabSz="914400" rtl="0" eaLnBrk="0" fontAlgn="base" latinLnBrk="0" hangingPunct="0">
              <a:lnSpc>
                <a:spcPct val="100000"/>
              </a:lnSpc>
              <a:spcBef>
                <a:spcPct val="0"/>
              </a:spcBef>
              <a:spcAft>
                <a:spcPct val="0"/>
              </a:spcAft>
              <a:buClrTx/>
              <a:buSzTx/>
              <a:buFontTx/>
              <a:buNone/>
              <a:tabLst/>
            </a:pPr>
            <a:endParaRPr lang="en-US" sz="4400" b="1" dirty="0" smtClean="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Arial" charset="0"/>
                <a:cs typeface="Arial" charset="0"/>
              </a:rPr>
              <a:t>Has YHVH given us a clear understanding as to how He wants to be</a:t>
            </a:r>
            <a:r>
              <a:rPr kumimoji="0" lang="en-US" sz="4400" b="1" i="0" u="none" strike="noStrike" cap="none" normalizeH="0" dirty="0" smtClean="0">
                <a:ln>
                  <a:noFill/>
                </a:ln>
                <a:solidFill>
                  <a:schemeClr val="tx1"/>
                </a:solidFill>
                <a:effectLst/>
                <a:latin typeface="Arial" charset="0"/>
                <a:cs typeface="Arial" charset="0"/>
              </a:rPr>
              <a:t> </a:t>
            </a:r>
            <a:r>
              <a:rPr kumimoji="0" lang="en-US" sz="4400" b="1" i="0" u="none" strike="noStrike" cap="none" normalizeH="0" baseline="0" dirty="0" smtClean="0">
                <a:ln>
                  <a:noFill/>
                </a:ln>
                <a:solidFill>
                  <a:schemeClr val="tx1"/>
                </a:solidFill>
                <a:effectLst/>
                <a:latin typeface="Arial" charset="0"/>
                <a:cs typeface="Arial" charset="0"/>
              </a:rPr>
              <a:t>worshipped? Lets take a look at what the </a:t>
            </a:r>
            <a:r>
              <a:rPr kumimoji="0" lang="en-US" sz="4400" b="1" i="0" u="none" strike="noStrike" cap="none" normalizeH="0" baseline="0" dirty="0" err="1" smtClean="0">
                <a:ln>
                  <a:noFill/>
                </a:ln>
                <a:solidFill>
                  <a:schemeClr val="tx1"/>
                </a:solidFill>
                <a:effectLst/>
                <a:latin typeface="Arial" charset="0"/>
                <a:cs typeface="Arial" charset="0"/>
              </a:rPr>
              <a:t>Tanakh</a:t>
            </a:r>
            <a:r>
              <a:rPr kumimoji="0" lang="en-US" b="1" i="0" u="none" strike="noStrike" cap="none" normalizeH="0" baseline="0" dirty="0" smtClean="0">
                <a:ln>
                  <a:noFill/>
                </a:ln>
                <a:solidFill>
                  <a:schemeClr val="tx1"/>
                </a:solidFill>
                <a:effectLst/>
                <a:latin typeface="Arial" charset="0"/>
                <a:cs typeface="Arial" charset="0"/>
              </a:rPr>
              <a:t> </a:t>
            </a:r>
            <a:r>
              <a:rPr kumimoji="0" lang="en-US" sz="4000" b="1" i="0" u="none" strike="noStrike" cap="none" normalizeH="0" baseline="0" dirty="0" smtClean="0">
                <a:ln>
                  <a:noFill/>
                </a:ln>
                <a:solidFill>
                  <a:schemeClr val="tx1"/>
                </a:solidFill>
                <a:effectLst/>
                <a:latin typeface="Arial" charset="0"/>
                <a:cs typeface="Arial" charset="0"/>
              </a:rPr>
              <a:t>says about the </a:t>
            </a:r>
            <a:r>
              <a:rPr kumimoji="0" lang="en-US" sz="4400" b="1" i="0" u="none" strike="noStrike" cap="none" normalizeH="0" baseline="0" dirty="0" smtClean="0">
                <a:ln>
                  <a:noFill/>
                </a:ln>
                <a:solidFill>
                  <a:schemeClr val="tx1"/>
                </a:solidFill>
                <a:effectLst/>
                <a:latin typeface="Arial" charset="0"/>
                <a:cs typeface="Arial" charset="0"/>
                <a:hlinkClick r:id="rId2"/>
              </a:rPr>
              <a:t>Temple</a:t>
            </a:r>
            <a:r>
              <a:rPr kumimoji="0" lang="en-US" sz="4400" b="1" i="0" u="none" strike="noStrike" cap="none" normalizeH="0" baseline="0" dirty="0" smtClean="0">
                <a:ln>
                  <a:noFill/>
                </a:ln>
                <a:solidFill>
                  <a:schemeClr val="tx1"/>
                </a:solidFill>
                <a:effectLst/>
                <a:latin typeface="Arial" charset="0"/>
                <a:cs typeface="Arial" charset="0"/>
              </a:rPr>
              <a:t> service:</a:t>
            </a:r>
          </a:p>
        </p:txBody>
      </p:sp>
    </p:spTree>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4800" y="228600"/>
            <a:ext cx="8382000" cy="6155531"/>
          </a:xfrm>
          <a:prstGeom prst="rect">
            <a:avLst/>
          </a:prstGeom>
          <a:solidFill>
            <a:srgbClr val="92D050"/>
          </a:solidFill>
          <a:ln w="9525">
            <a:noFill/>
            <a:miter lim="800000"/>
            <a:headEnd/>
            <a:tailEnd/>
          </a:ln>
          <a:effectLst/>
        </p:spPr>
        <p:txBody>
          <a:bodyPr>
            <a:spAutoFit/>
          </a:bodyPr>
          <a:lstStyle/>
          <a:p>
            <a:pPr algn="ctr">
              <a:spcBef>
                <a:spcPct val="50000"/>
              </a:spcBef>
            </a:pPr>
            <a:r>
              <a:rPr lang="en-US" sz="4400" b="1" dirty="0">
                <a:latin typeface="Bookman Old Style" pitchFamily="18" charset="0"/>
              </a:rPr>
              <a:t>2 Chronicles 5</a:t>
            </a:r>
          </a:p>
          <a:p>
            <a:pPr>
              <a:spcBef>
                <a:spcPct val="50000"/>
              </a:spcBef>
            </a:pPr>
            <a:r>
              <a:rPr lang="en-US" sz="2800" b="1" dirty="0" smtClean="0">
                <a:latin typeface="Bookman Old Style" pitchFamily="18" charset="0"/>
              </a:rPr>
              <a:t>11 ¶ Now when the priests came out of the holy place (for all the priests who were present had sanctified themselves, without regard to their divisions;</a:t>
            </a:r>
          </a:p>
          <a:p>
            <a:pPr>
              <a:spcBef>
                <a:spcPct val="50000"/>
              </a:spcBef>
            </a:pPr>
            <a:r>
              <a:rPr lang="en-US" sz="2800" b="1" dirty="0" smtClean="0">
                <a:latin typeface="Bookman Old Style" pitchFamily="18" charset="0"/>
              </a:rPr>
              <a:t> </a:t>
            </a:r>
          </a:p>
          <a:p>
            <a:pPr>
              <a:spcBef>
                <a:spcPct val="50000"/>
              </a:spcBef>
            </a:pPr>
            <a:r>
              <a:rPr lang="en-US" sz="2800" b="1" dirty="0" smtClean="0">
                <a:latin typeface="Bookman Old Style" pitchFamily="18" charset="0"/>
              </a:rPr>
              <a:t> 12 and all the </a:t>
            </a:r>
            <a:r>
              <a:rPr lang="en-US" sz="2800" b="1" dirty="0" err="1" smtClean="0">
                <a:latin typeface="Bookman Old Style" pitchFamily="18" charset="0"/>
              </a:rPr>
              <a:t>Levitical</a:t>
            </a:r>
            <a:r>
              <a:rPr lang="en-US" sz="2800" b="1" dirty="0" smtClean="0">
                <a:latin typeface="Bookman Old Style" pitchFamily="18" charset="0"/>
              </a:rPr>
              <a:t> singers, </a:t>
            </a:r>
            <a:r>
              <a:rPr lang="en-US" sz="2800" b="1" dirty="0" err="1" smtClean="0">
                <a:latin typeface="Bookman Old Style" pitchFamily="18" charset="0"/>
              </a:rPr>
              <a:t>Asaph</a:t>
            </a:r>
            <a:r>
              <a:rPr lang="en-US" sz="2800" b="1" dirty="0" smtClean="0">
                <a:latin typeface="Bookman Old Style" pitchFamily="18" charset="0"/>
              </a:rPr>
              <a:t>, </a:t>
            </a:r>
            <a:r>
              <a:rPr lang="en-US" sz="2800" b="1" dirty="0" err="1" smtClean="0">
                <a:latin typeface="Bookman Old Style" pitchFamily="18" charset="0"/>
              </a:rPr>
              <a:t>Heman</a:t>
            </a:r>
            <a:r>
              <a:rPr lang="en-US" sz="2800" b="1" dirty="0" smtClean="0">
                <a:latin typeface="Bookman Old Style" pitchFamily="18" charset="0"/>
              </a:rPr>
              <a:t>, and </a:t>
            </a:r>
            <a:r>
              <a:rPr lang="en-US" sz="2800" b="1" dirty="0" err="1" smtClean="0">
                <a:latin typeface="Bookman Old Style" pitchFamily="18" charset="0"/>
              </a:rPr>
              <a:t>Jeduthun</a:t>
            </a:r>
            <a:r>
              <a:rPr lang="en-US" sz="2800" b="1" dirty="0" smtClean="0">
                <a:latin typeface="Bookman Old Style" pitchFamily="18" charset="0"/>
              </a:rPr>
              <a:t>, their sons and kinsmen, arrayed in fine linen, with cymbals, harps, and lyres, stood east of the altar with a hundred and twenty priests who were trumpeters;</a:t>
            </a:r>
            <a:endParaRPr lang="en-US" sz="2800" b="1" dirty="0">
              <a:solidFill>
                <a:srgbClr val="3366FF"/>
              </a:solidFill>
              <a:latin typeface="Book Antiqua" pitchFamily="18" charset="0"/>
            </a:endParaRPr>
          </a:p>
        </p:txBody>
      </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 y="304800"/>
            <a:ext cx="8610600" cy="6247864"/>
          </a:xfrm>
          <a:prstGeom prst="rect">
            <a:avLst/>
          </a:prstGeom>
          <a:solidFill>
            <a:srgbClr val="92D050"/>
          </a:solidFill>
          <a:ln w="9525">
            <a:noFill/>
            <a:miter lim="800000"/>
            <a:headEnd/>
            <a:tailEnd/>
          </a:ln>
          <a:effectLst/>
        </p:spPr>
        <p:txBody>
          <a:bodyPr wrap="square">
            <a:spAutoFit/>
          </a:bodyPr>
          <a:lstStyle/>
          <a:p>
            <a:pPr algn="ctr">
              <a:spcBef>
                <a:spcPct val="50000"/>
              </a:spcBef>
            </a:pPr>
            <a:r>
              <a:rPr lang="en-US" sz="2800" b="1" dirty="0" smtClean="0">
                <a:latin typeface="Bookman Old Style" pitchFamily="18" charset="0"/>
              </a:rPr>
              <a:t>2Ch 5:</a:t>
            </a:r>
          </a:p>
          <a:p>
            <a:pPr>
              <a:spcBef>
                <a:spcPct val="50000"/>
              </a:spcBef>
            </a:pPr>
            <a:r>
              <a:rPr lang="en-US" sz="2800" b="1" dirty="0" smtClean="0">
                <a:latin typeface="Bookman Old Style" pitchFamily="18" charset="0"/>
              </a:rPr>
              <a:t>13 indeed it came to pass, </a:t>
            </a:r>
            <a:r>
              <a:rPr lang="en-US" sz="2800" b="1" u="sng" dirty="0" smtClean="0">
                <a:solidFill>
                  <a:srgbClr val="FF0000"/>
                </a:solidFill>
                <a:latin typeface="Bookman Old Style" pitchFamily="18" charset="0"/>
              </a:rPr>
              <a:t>when the trumpeters and singers were as </a:t>
            </a:r>
            <a:r>
              <a:rPr lang="en-US" sz="3200" b="1" u="sng" dirty="0" smtClean="0">
                <a:solidFill>
                  <a:srgbClr val="FF0000"/>
                </a:solidFill>
                <a:latin typeface="Bookman Old Style" pitchFamily="18" charset="0"/>
              </a:rPr>
              <a:t>one</a:t>
            </a:r>
            <a:r>
              <a:rPr lang="en-US" sz="2800" b="1" dirty="0" smtClean="0">
                <a:latin typeface="Bookman Old Style" pitchFamily="18" charset="0"/>
              </a:rPr>
              <a:t>, to make </a:t>
            </a:r>
            <a:r>
              <a:rPr lang="en-US" sz="3200" b="1" u="sng" dirty="0" smtClean="0">
                <a:solidFill>
                  <a:srgbClr val="FF0000"/>
                </a:solidFill>
                <a:latin typeface="Bookman Old Style" pitchFamily="18" charset="0"/>
              </a:rPr>
              <a:t>one sound </a:t>
            </a:r>
            <a:r>
              <a:rPr lang="en-US" sz="2800" b="1" dirty="0" smtClean="0">
                <a:latin typeface="Bookman Old Style" pitchFamily="18" charset="0"/>
              </a:rPr>
              <a:t>to be heard in praising and thanking the LORD, and when they lifted up their voice with the trumpets and cymbals and instruments of music, and praised the LORD, saying: "For He is good, For His mercy endures forever," that the house, the house of the LORD, was filled with a cloud,</a:t>
            </a:r>
          </a:p>
          <a:p>
            <a:pPr>
              <a:spcBef>
                <a:spcPct val="50000"/>
              </a:spcBef>
            </a:pPr>
            <a:r>
              <a:rPr lang="en-US" sz="2800" b="1" dirty="0" smtClean="0">
                <a:latin typeface="Bookman Old Style" pitchFamily="18" charset="0"/>
              </a:rPr>
              <a:t>14 so that the priests could not continue ministering because of the cloud; for the glory of the LORD filled the house of God.</a:t>
            </a:r>
            <a:endParaRPr lang="en-US" sz="4000" b="1" dirty="0">
              <a:solidFill>
                <a:srgbClr val="3366FF"/>
              </a:solidFill>
              <a:latin typeface="Bookman Old Style" pitchFamily="18" charset="0"/>
            </a:endParaRPr>
          </a:p>
        </p:txBody>
      </p:sp>
    </p:spTree>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879628"/>
          </a:xfrm>
          <a:prstGeom prst="rect">
            <a:avLst/>
          </a:prstGeom>
          <a:solidFill>
            <a:srgbClr val="92D050"/>
          </a:solidFill>
        </p:spPr>
        <p:txBody>
          <a:bodyPr wrap="square">
            <a:spAutoFit/>
          </a:bodyPr>
          <a:lstStyle/>
          <a:p>
            <a:endParaRPr lang="en-US" sz="4000" b="1" dirty="0" smtClean="0"/>
          </a:p>
          <a:p>
            <a:pPr algn="ctr"/>
            <a:r>
              <a:rPr lang="en-US" sz="5400" b="1" dirty="0" smtClean="0"/>
              <a:t>In the Temple the people never responded to the prayers by an </a:t>
            </a:r>
            <a:r>
              <a:rPr lang="en-US" sz="5400" b="1" i="1" dirty="0" smtClean="0"/>
              <a:t>Amen, but always with this benediction, </a:t>
            </a:r>
            <a:r>
              <a:rPr lang="en-US" sz="5400" b="1" u="sng" dirty="0" smtClean="0">
                <a:solidFill>
                  <a:srgbClr val="FF0000"/>
                </a:solidFill>
              </a:rPr>
              <a:t>'Blessed be the name of the glory of His kingdom for ever!‘</a:t>
            </a:r>
          </a:p>
          <a:p>
            <a:pPr algn="ctr"/>
            <a:endParaRPr lang="en-US" sz="2400" dirty="0" smtClean="0">
              <a:solidFill>
                <a:srgbClr val="FF0000"/>
              </a:solidFill>
            </a:endParaRPr>
          </a:p>
          <a:p>
            <a:pPr algn="ctr"/>
            <a:endParaRPr lang="en-US" sz="2400" dirty="0" smtClean="0">
              <a:solidFill>
                <a:srgbClr val="FF0000"/>
              </a:solidFill>
            </a:endParaRPr>
          </a:p>
          <a:p>
            <a:pPr algn="ctr"/>
            <a:r>
              <a:rPr lang="en-US" sz="2400" b="1" dirty="0" smtClean="0"/>
              <a:t>Reference from Alfred </a:t>
            </a:r>
            <a:r>
              <a:rPr lang="en-US" sz="2400" b="1" dirty="0" err="1" smtClean="0"/>
              <a:t>Adershiem</a:t>
            </a:r>
            <a:r>
              <a:rPr lang="en-US" sz="2400" b="1" dirty="0" smtClean="0"/>
              <a:t> book the Temple</a:t>
            </a:r>
          </a:p>
          <a:p>
            <a:endParaRPr lang="en-US" sz="4000" b="1" u="sng" dirty="0" smtClean="0">
              <a:solidFill>
                <a:srgbClr val="FF0000"/>
              </a:solidFill>
            </a:endParaRPr>
          </a:p>
          <a:p>
            <a:endParaRPr lang="en-US" sz="4000" b="1" u="sng" dirty="0" smtClean="0">
              <a:solidFill>
                <a:srgbClr val="FF0000"/>
              </a:solidFill>
            </a:endParaRPr>
          </a:p>
          <a:p>
            <a:endParaRPr lang="en-US" sz="4000" b="1" u="sng" dirty="0" smtClean="0">
              <a:solidFill>
                <a:srgbClr val="FF0000"/>
              </a:solidFill>
            </a:endParaRPr>
          </a:p>
          <a:p>
            <a:endParaRPr lang="en-US" sz="4000" b="1" u="sng" dirty="0" smtClean="0">
              <a:solidFill>
                <a:srgbClr val="FF0000"/>
              </a:solidFill>
            </a:endParaRPr>
          </a:p>
          <a:p>
            <a:endParaRPr lang="en-US" sz="4000" b="1" u="sng"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438400"/>
          </a:xfrm>
          <a:solidFill>
            <a:srgbClr val="92D050"/>
          </a:solidFill>
        </p:spPr>
        <p:txBody>
          <a:bodyPr>
            <a:noAutofit/>
          </a:bodyPr>
          <a:lstStyle/>
          <a:p>
            <a:r>
              <a:rPr lang="en-US" sz="11500" b="1" dirty="0" smtClean="0"/>
              <a:t>SOLOMON</a:t>
            </a:r>
            <a:endParaRPr lang="en-US" sz="11500" b="1" dirty="0"/>
          </a:p>
        </p:txBody>
      </p:sp>
    </p:spTree>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382000" cy="6555641"/>
          </a:xfrm>
          <a:prstGeom prst="rect">
            <a:avLst/>
          </a:prstGeom>
          <a:solidFill>
            <a:srgbClr val="92D050"/>
          </a:solidFill>
        </p:spPr>
        <p:txBody>
          <a:bodyPr wrap="square">
            <a:spAutoFit/>
          </a:bodyPr>
          <a:lstStyle/>
          <a:p>
            <a:pPr algn="ctr"/>
            <a:r>
              <a:rPr lang="en-US" sz="2800" b="1" dirty="0" smtClean="0"/>
              <a:t>2Ch 6:</a:t>
            </a:r>
          </a:p>
          <a:p>
            <a:r>
              <a:rPr lang="en-US" sz="2800" b="1" dirty="0" smtClean="0"/>
              <a:t>12 ¶ Then Solomon stood before the altar of the LORD in the presence of all the assembly of Israel, and spread out his hands</a:t>
            </a:r>
          </a:p>
          <a:p>
            <a:r>
              <a:rPr lang="en-US" sz="2800" b="1" dirty="0" smtClean="0"/>
              <a:t> </a:t>
            </a:r>
          </a:p>
          <a:p>
            <a:r>
              <a:rPr lang="en-US" sz="2800" b="1" dirty="0" smtClean="0"/>
              <a:t> 13 (for Solomon had made a bronze platform five cubits long, five cubits wide, and three cubits high, and had set it in the midst of the court; and he stood on it, knelt down on his knees before all the assembly of Israel, and spread out his hands toward heaven);</a:t>
            </a:r>
          </a:p>
          <a:p>
            <a:r>
              <a:rPr lang="en-US" sz="2800" b="1" dirty="0" smtClean="0"/>
              <a:t> </a:t>
            </a:r>
          </a:p>
          <a:p>
            <a:r>
              <a:rPr lang="en-US" sz="2800" b="1" dirty="0" smtClean="0"/>
              <a:t> 14 and he said: "LORD God of Israel, there is no God in heaven or on earth like You, who keep Your covenant and mercy with Your servants who walk before You with all their hearts.</a:t>
            </a:r>
            <a:endParaRPr lang="en-US" sz="2400" b="1" dirty="0"/>
          </a:p>
        </p:txBody>
      </p:sp>
    </p:spTree>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7696200" cy="5262979"/>
          </a:xfrm>
          <a:prstGeom prst="rect">
            <a:avLst/>
          </a:prstGeom>
          <a:solidFill>
            <a:srgbClr val="92D050"/>
          </a:solidFill>
        </p:spPr>
        <p:txBody>
          <a:bodyPr wrap="square">
            <a:spAutoFit/>
          </a:bodyPr>
          <a:lstStyle/>
          <a:p>
            <a:pPr algn="ctr"/>
            <a:r>
              <a:rPr lang="en-US" sz="2800" b="1" dirty="0" smtClean="0"/>
              <a:t>2Chronicles 6:</a:t>
            </a:r>
          </a:p>
          <a:p>
            <a:r>
              <a:rPr lang="en-US" sz="2800" b="1" dirty="0" smtClean="0"/>
              <a:t>15 who hast kept with thy servant David my father that which thou didst promise him: yea, thou </a:t>
            </a:r>
            <a:r>
              <a:rPr lang="en-US" sz="2800" b="1" dirty="0" err="1" smtClean="0"/>
              <a:t>spakest</a:t>
            </a:r>
            <a:r>
              <a:rPr lang="en-US" sz="2800" b="1" dirty="0" smtClean="0"/>
              <a:t> with thy mouth, and hast fulfilled it with thy hand, as it is this day.</a:t>
            </a:r>
          </a:p>
          <a:p>
            <a:r>
              <a:rPr lang="en-US" sz="2800" b="1" dirty="0" smtClean="0"/>
              <a:t> </a:t>
            </a:r>
          </a:p>
          <a:p>
            <a:r>
              <a:rPr lang="en-US" sz="2800" b="1" dirty="0" smtClean="0"/>
              <a:t> 16 Now therefore, O </a:t>
            </a:r>
            <a:r>
              <a:rPr lang="en-US" sz="2800" b="1" dirty="0" smtClean="0"/>
              <a:t>YHVH, </a:t>
            </a:r>
            <a:r>
              <a:rPr lang="en-US" sz="2800" b="1" dirty="0" smtClean="0"/>
              <a:t>the God of Israel, keep with thy servant David my father that which thou hast promised him, saying, There shall not fail thee a man in my sight to sit on the throne of Israel, if only thy children take heed to their way, to walk in my law as thou hast walked before me.</a:t>
            </a:r>
            <a:endParaRPr lang="en-US" sz="2800" b="1" dirty="0"/>
          </a:p>
        </p:txBody>
      </p:sp>
    </p:spTree>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153400" cy="5940088"/>
          </a:xfrm>
          <a:prstGeom prst="rect">
            <a:avLst/>
          </a:prstGeom>
          <a:solidFill>
            <a:srgbClr val="92D050"/>
          </a:solidFill>
        </p:spPr>
        <p:txBody>
          <a:bodyPr wrap="square">
            <a:spAutoFit/>
          </a:bodyPr>
          <a:lstStyle/>
          <a:p>
            <a:pPr algn="ctr"/>
            <a:r>
              <a:rPr lang="en-US" sz="2000" b="1" dirty="0" smtClean="0"/>
              <a:t>2Ch 6:</a:t>
            </a:r>
          </a:p>
          <a:p>
            <a:r>
              <a:rPr lang="en-US" sz="2400" b="1" dirty="0" smtClean="0"/>
              <a:t>17 "And now, O LORD God of Israel, let Your word come true, which You have spoken to Your servant David.</a:t>
            </a:r>
          </a:p>
          <a:p>
            <a:r>
              <a:rPr lang="en-US" sz="2400" b="1" dirty="0" smtClean="0"/>
              <a:t>18 "But will God indeed dwell with men on the earth? Behold, heaven and the heaven of heavens cannot contain You. How much less this temple which I have built!</a:t>
            </a:r>
          </a:p>
          <a:p>
            <a:r>
              <a:rPr lang="en-US" sz="2400" b="1" dirty="0" smtClean="0"/>
              <a:t>19 "Yet regard the prayer of Your servant and his supplication, O LORD my God, and listen to the cry and the prayer which Your servant is praying before You:</a:t>
            </a:r>
          </a:p>
          <a:p>
            <a:r>
              <a:rPr lang="en-US" sz="2400" b="1" dirty="0" smtClean="0"/>
              <a:t>20 "that Your eyes may be open toward this temple day and night, toward the place where You said You would put Your name, that You may hear the prayer which Your servant prays toward this place.</a:t>
            </a:r>
          </a:p>
          <a:p>
            <a:r>
              <a:rPr lang="en-US" sz="2400" b="1" dirty="0" smtClean="0"/>
              <a:t>21 "And may You hear the supplications of Your servant and of Your people Israel, when they pray toward this place. Hear from heaven Your dwelling place, and when You hear, forgive.</a:t>
            </a:r>
            <a:endParaRPr lang="en-US" sz="2400" b="1" dirty="0"/>
          </a:p>
        </p:txBody>
      </p:sp>
    </p:spTree>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0"/>
            <a:ext cx="8229600" cy="1143000"/>
          </a:xfrm>
        </p:spPr>
        <p:txBody>
          <a:bodyPr>
            <a:noAutofit/>
          </a:bodyPr>
          <a:lstStyle/>
          <a:p>
            <a:r>
              <a:rPr lang="en-US" sz="13800" b="1" dirty="0" smtClean="0"/>
              <a:t>Nehemiah</a:t>
            </a:r>
            <a:endParaRPr lang="en-US" sz="13800" dirty="0"/>
          </a:p>
        </p:txBody>
      </p:sp>
    </p:spTree>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7693"/>
            <a:ext cx="8534400" cy="6494085"/>
          </a:xfrm>
          <a:prstGeom prst="rect">
            <a:avLst/>
          </a:prstGeom>
          <a:solidFill>
            <a:srgbClr val="92D050"/>
          </a:solidFill>
        </p:spPr>
        <p:txBody>
          <a:bodyPr wrap="square">
            <a:spAutoFit/>
          </a:bodyPr>
          <a:lstStyle/>
          <a:p>
            <a:pPr algn="ctr"/>
            <a:r>
              <a:rPr lang="en-US" sz="2400" b="1" dirty="0" smtClean="0"/>
              <a:t>Nehemiah 1:</a:t>
            </a:r>
          </a:p>
          <a:p>
            <a:r>
              <a:rPr lang="en-US" sz="2400" b="1" dirty="0" smtClean="0"/>
              <a:t> </a:t>
            </a:r>
            <a:r>
              <a:rPr lang="en-US" sz="2800" b="1" dirty="0" smtClean="0"/>
              <a:t>4 And it came to pass, when I heard these words, that I sat down and wept, and mourned certain days; and I fasted and prayed before the </a:t>
            </a:r>
            <a:r>
              <a:rPr lang="en-US" sz="2800" b="1" dirty="0" err="1" smtClean="0"/>
              <a:t>Elohim</a:t>
            </a:r>
            <a:r>
              <a:rPr lang="en-US" sz="2800" b="1" dirty="0" smtClean="0"/>
              <a:t> of heaven,</a:t>
            </a:r>
          </a:p>
          <a:p>
            <a:r>
              <a:rPr lang="en-US" sz="2800" b="1" dirty="0" smtClean="0"/>
              <a:t>5 and said, I beseech thee, O YHVH, the </a:t>
            </a:r>
            <a:r>
              <a:rPr lang="en-US" sz="2800" b="1" dirty="0" err="1" smtClean="0"/>
              <a:t>Elohim</a:t>
            </a:r>
            <a:r>
              <a:rPr lang="en-US" sz="2800" b="1" dirty="0" smtClean="0"/>
              <a:t> of heaven, the great and terrible </a:t>
            </a:r>
            <a:r>
              <a:rPr lang="en-US" sz="2800" b="1" dirty="0" err="1" smtClean="0"/>
              <a:t>Elohim</a:t>
            </a:r>
            <a:r>
              <a:rPr lang="en-US" sz="2800" b="1" dirty="0" smtClean="0"/>
              <a:t>, that </a:t>
            </a:r>
            <a:r>
              <a:rPr lang="en-US" sz="2800" b="1" dirty="0" err="1" smtClean="0"/>
              <a:t>keepeth</a:t>
            </a:r>
            <a:r>
              <a:rPr lang="en-US" sz="2800" b="1" dirty="0" smtClean="0"/>
              <a:t> covenant and loving kindness with them that love him and keep his commandments:</a:t>
            </a:r>
          </a:p>
          <a:p>
            <a:r>
              <a:rPr lang="en-US" sz="2800" b="1" dirty="0" smtClean="0"/>
              <a:t>6 Let </a:t>
            </a:r>
            <a:r>
              <a:rPr lang="en-US" sz="2800" b="1" dirty="0" err="1" smtClean="0"/>
              <a:t>thine</a:t>
            </a:r>
            <a:r>
              <a:rPr lang="en-US" sz="2800" b="1" dirty="0" smtClean="0"/>
              <a:t> ear now be attentive, and </a:t>
            </a:r>
            <a:r>
              <a:rPr lang="en-US" sz="2800" b="1" dirty="0" err="1" smtClean="0"/>
              <a:t>thine</a:t>
            </a:r>
            <a:r>
              <a:rPr lang="en-US" sz="2800" b="1" dirty="0" smtClean="0"/>
              <a:t> eyes open, that thou </a:t>
            </a:r>
            <a:r>
              <a:rPr lang="en-US" sz="2800" b="1" dirty="0" err="1" smtClean="0"/>
              <a:t>mayest</a:t>
            </a:r>
            <a:r>
              <a:rPr lang="en-US" sz="2800" b="1" dirty="0" smtClean="0"/>
              <a:t> hearken unto the prayer of thy servant, which I pray before thee at this time, day and night, for the children of Israel thy servants while I confess the sins of the children of Israel, which we have sinned against thee. Yea, I and my father's house have sinned:</a:t>
            </a:r>
            <a:endParaRPr lang="en-US" sz="2800" b="1" dirty="0"/>
          </a:p>
        </p:txBody>
      </p:sp>
    </p:spTree>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a:solidFill>
            <a:srgbClr val="92D050"/>
          </a:solidFill>
        </p:spPr>
        <p:txBody>
          <a:bodyPr>
            <a:normAutofit/>
          </a:bodyPr>
          <a:lstStyle/>
          <a:p>
            <a:r>
              <a:rPr lang="en-US" sz="8800" b="1" dirty="0" smtClean="0"/>
              <a:t>THE AMIDAH</a:t>
            </a:r>
            <a:endParaRPr lang="en-US" sz="8800" b="1" dirty="0"/>
          </a:p>
        </p:txBody>
      </p:sp>
      <p:sp>
        <p:nvSpPr>
          <p:cNvPr id="3" name="Subtitle 2"/>
          <p:cNvSpPr>
            <a:spLocks noGrp="1"/>
          </p:cNvSpPr>
          <p:nvPr>
            <p:ph type="subTitle" idx="1"/>
          </p:nvPr>
        </p:nvSpPr>
        <p:spPr>
          <a:xfrm>
            <a:off x="533400" y="2057400"/>
            <a:ext cx="8001000" cy="1752600"/>
          </a:xfrm>
        </p:spPr>
        <p:txBody>
          <a:bodyPr/>
          <a:lstStyle/>
          <a:p>
            <a:r>
              <a:rPr lang="en-US" b="1" dirty="0" smtClean="0">
                <a:solidFill>
                  <a:schemeClr val="tx1"/>
                </a:solidFill>
              </a:rPr>
              <a:t> </a:t>
            </a:r>
            <a:endParaRPr lang="en-US" b="1" dirty="0">
              <a:solidFill>
                <a:schemeClr val="tx1"/>
              </a:solidFill>
            </a:endParaRPr>
          </a:p>
        </p:txBody>
      </p:sp>
      <p:sp>
        <p:nvSpPr>
          <p:cNvPr id="179201" name="Rectangle 1"/>
          <p:cNvSpPr>
            <a:spLocks noChangeArrowheads="1"/>
          </p:cNvSpPr>
          <p:nvPr/>
        </p:nvSpPr>
        <p:spPr bwMode="auto">
          <a:xfrm>
            <a:off x="304800" y="3048000"/>
            <a:ext cx="8458200" cy="1938992"/>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4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a:t>
            </a:r>
            <a:r>
              <a:rPr kumimoji="0" lang="en-US" sz="48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Standing Prayer teaches us the protocol of our King</a:t>
            </a:r>
            <a:endParaRPr kumimoji="0" lang="en-US" sz="6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581400" y="2971800"/>
            <a:ext cx="253596" cy="461665"/>
          </a:xfrm>
          <a:prstGeom prst="rect">
            <a:avLst/>
          </a:prstGeom>
        </p:spPr>
        <p:txBody>
          <a:bodyPr wrap="none">
            <a:spAutoFit/>
          </a:bodyPr>
          <a:lstStyle/>
          <a:p>
            <a:r>
              <a:rPr lang="en-US" sz="2400" b="1" dirty="0" smtClean="0">
                <a:solidFill>
                  <a:prstClr val="black"/>
                </a:solidFill>
                <a:latin typeface="Calibri" pitchFamily="34" charset="0"/>
                <a:ea typeface="Times New Roman" pitchFamily="18" charset="0"/>
                <a:cs typeface="Times New Roman" pitchFamily="18" charset="0"/>
              </a:rPr>
              <a:t> </a:t>
            </a:r>
            <a:endParaRPr lang="en-US" b="1" dirty="0"/>
          </a:p>
        </p:txBody>
      </p:sp>
    </p:spTree>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6555641"/>
          </a:xfrm>
          <a:prstGeom prst="rect">
            <a:avLst/>
          </a:prstGeom>
          <a:solidFill>
            <a:srgbClr val="92D050"/>
          </a:solidFill>
        </p:spPr>
        <p:txBody>
          <a:bodyPr wrap="square">
            <a:spAutoFit/>
          </a:bodyPr>
          <a:lstStyle/>
          <a:p>
            <a:r>
              <a:rPr lang="en-US" b="1" dirty="0" smtClean="0"/>
              <a:t> </a:t>
            </a:r>
            <a:r>
              <a:rPr lang="en-US" sz="2800" b="1" dirty="0" smtClean="0"/>
              <a:t>7 we have dealt very corruptly against thee, and have not kept the commandments, nor the statutes, nor the ordinances, which thou commanded thy servant Moses.</a:t>
            </a:r>
          </a:p>
          <a:p>
            <a:r>
              <a:rPr lang="en-US" sz="2800" b="1" dirty="0" smtClean="0"/>
              <a:t>  </a:t>
            </a:r>
          </a:p>
          <a:p>
            <a:r>
              <a:rPr lang="en-US" sz="2800" b="1" dirty="0" smtClean="0"/>
              <a:t> 8 Remember, I beseech thee, the word that thou commanded thy servant Moses, saying, If ye trespass, I will scatter you abroad among the peoples:</a:t>
            </a:r>
          </a:p>
          <a:p>
            <a:r>
              <a:rPr lang="en-US" sz="2800" b="1" dirty="0" smtClean="0"/>
              <a:t> </a:t>
            </a:r>
          </a:p>
          <a:p>
            <a:r>
              <a:rPr lang="en-US" sz="2800" b="1" dirty="0" smtClean="0"/>
              <a:t> 9 but if ye return unto me, and keep my commandments and do them, though your outcasts were in the uttermost part of the heavens, yet will I gather them from thence, and will bring them unto the place that I have chosen, to cause my name to dwell there.</a:t>
            </a:r>
          </a:p>
          <a:p>
            <a:r>
              <a:rPr lang="en-US" sz="2800" b="1" dirty="0" smtClean="0"/>
              <a:t> </a:t>
            </a:r>
          </a:p>
          <a:p>
            <a:r>
              <a:rPr lang="en-US" sz="2800" b="1" dirty="0" smtClean="0"/>
              <a:t>  </a:t>
            </a:r>
            <a:endParaRPr lang="en-US" sz="2800" b="1" dirty="0"/>
          </a:p>
        </p:txBody>
      </p:sp>
    </p:spTree>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077200" cy="5509200"/>
          </a:xfrm>
          <a:prstGeom prst="rect">
            <a:avLst/>
          </a:prstGeom>
          <a:solidFill>
            <a:srgbClr val="92D050"/>
          </a:solidFill>
        </p:spPr>
        <p:txBody>
          <a:bodyPr wrap="square">
            <a:spAutoFit/>
          </a:bodyPr>
          <a:lstStyle/>
          <a:p>
            <a:r>
              <a:rPr lang="en-US" sz="3200" b="1" dirty="0" smtClean="0"/>
              <a:t>10 Now these are thy servants and thy people, whom thou hast redeemed by thy great power, and by thy strong hand.</a:t>
            </a:r>
          </a:p>
          <a:p>
            <a:r>
              <a:rPr lang="en-US" sz="3200" b="1" dirty="0" smtClean="0"/>
              <a:t> </a:t>
            </a:r>
          </a:p>
          <a:p>
            <a:r>
              <a:rPr lang="en-US" sz="3200" b="1" dirty="0" smtClean="0"/>
              <a:t> 11 O </a:t>
            </a:r>
            <a:r>
              <a:rPr lang="en-US" sz="3200" b="1" dirty="0" err="1" smtClean="0"/>
              <a:t>Adonai</a:t>
            </a:r>
            <a:r>
              <a:rPr lang="en-US" sz="3200" b="1" dirty="0" smtClean="0"/>
              <a:t>, I beseech thee, let now </a:t>
            </a:r>
            <a:r>
              <a:rPr lang="en-US" sz="3200" b="1" dirty="0" err="1" smtClean="0"/>
              <a:t>thine</a:t>
            </a:r>
            <a:r>
              <a:rPr lang="en-US" sz="3200" b="1" dirty="0" smtClean="0"/>
              <a:t> ear be attentive to the prayer of thy servant, and to the prayer of thy servants, who delight to fear thy name; and prosper, I pray thee, thy servant this day, and grant him mercy in the sight of this man. Now I was cupbearer to the king.</a:t>
            </a:r>
            <a:endParaRPr lang="en-US" sz="3200" b="1" dirty="0"/>
          </a:p>
        </p:txBody>
      </p:sp>
    </p:spTree>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696200" cy="5816977"/>
          </a:xfrm>
          <a:prstGeom prst="rect">
            <a:avLst/>
          </a:prstGeom>
          <a:solidFill>
            <a:srgbClr val="92D050"/>
          </a:solidFill>
        </p:spPr>
        <p:txBody>
          <a:bodyPr wrap="square">
            <a:spAutoFit/>
          </a:bodyPr>
          <a:lstStyle/>
          <a:p>
            <a:pPr algn="ctr"/>
            <a:r>
              <a:rPr lang="en-US" sz="4800" b="1" dirty="0" smtClean="0"/>
              <a:t>The Temple and prayers</a:t>
            </a:r>
          </a:p>
          <a:p>
            <a:pPr algn="ctr"/>
            <a:endParaRPr lang="en-US" sz="3600" b="1" dirty="0" smtClean="0"/>
          </a:p>
          <a:p>
            <a:pPr algn="ctr"/>
            <a:r>
              <a:rPr lang="en-US" sz="3600" b="1" dirty="0" smtClean="0"/>
              <a:t>Nehemiah 11:17  </a:t>
            </a:r>
          </a:p>
          <a:p>
            <a:r>
              <a:rPr lang="en-US" sz="3600" b="1" dirty="0" smtClean="0"/>
              <a:t>and </a:t>
            </a:r>
            <a:r>
              <a:rPr lang="en-US" sz="3600" b="1" dirty="0" err="1" smtClean="0"/>
              <a:t>Mattanyah</a:t>
            </a:r>
            <a:r>
              <a:rPr lang="en-US" sz="3600" b="1" dirty="0" smtClean="0"/>
              <a:t> the son of </a:t>
            </a:r>
            <a:r>
              <a:rPr lang="en-US" sz="3600" b="1" dirty="0" err="1" smtClean="0"/>
              <a:t>Mikha</a:t>
            </a:r>
            <a:r>
              <a:rPr lang="en-US" sz="3600" b="1" dirty="0" smtClean="0"/>
              <a:t>, the son of </a:t>
            </a:r>
            <a:r>
              <a:rPr lang="en-US" sz="3600" b="1" dirty="0" err="1" smtClean="0"/>
              <a:t>Zavdi</a:t>
            </a:r>
            <a:r>
              <a:rPr lang="en-US" sz="3600" b="1" dirty="0" smtClean="0"/>
              <a:t>, </a:t>
            </a:r>
            <a:r>
              <a:rPr lang="en-US" sz="3600" b="1" i="1" u="sng" dirty="0" smtClean="0">
                <a:solidFill>
                  <a:srgbClr val="FF0000"/>
                </a:solidFill>
              </a:rPr>
              <a:t>the son of </a:t>
            </a:r>
            <a:r>
              <a:rPr lang="en-US" sz="3600" b="1" i="1" u="sng" dirty="0" err="1" smtClean="0">
                <a:solidFill>
                  <a:srgbClr val="FF0000"/>
                </a:solidFill>
              </a:rPr>
              <a:t>Asaf</a:t>
            </a:r>
            <a:r>
              <a:rPr lang="en-US" sz="3600" b="1" i="1" u="sng" dirty="0" smtClean="0">
                <a:solidFill>
                  <a:srgbClr val="FF0000"/>
                </a:solidFill>
              </a:rPr>
              <a:t>, who was the chief to begin the thanksgiving in prayer</a:t>
            </a:r>
            <a:r>
              <a:rPr lang="en-US" sz="3600" b="1" dirty="0" smtClean="0"/>
              <a:t>, and </a:t>
            </a:r>
            <a:r>
              <a:rPr lang="en-US" sz="3600" b="1" dirty="0" err="1" smtClean="0"/>
              <a:t>Bakbukyah</a:t>
            </a:r>
            <a:r>
              <a:rPr lang="en-US" sz="3600" b="1" dirty="0" smtClean="0"/>
              <a:t>, the second among his brothers; and `</a:t>
            </a:r>
            <a:r>
              <a:rPr lang="en-US" sz="3600" b="1" dirty="0" err="1" smtClean="0"/>
              <a:t>Avda</a:t>
            </a:r>
            <a:r>
              <a:rPr lang="en-US" sz="3600" b="1" dirty="0" smtClean="0"/>
              <a:t> the son of </a:t>
            </a:r>
            <a:r>
              <a:rPr lang="en-US" sz="3600" b="1" dirty="0" err="1" smtClean="0"/>
              <a:t>Shammua</a:t>
            </a:r>
            <a:r>
              <a:rPr lang="en-US" sz="3600" b="1" dirty="0" smtClean="0"/>
              <a:t>, the son of </a:t>
            </a:r>
            <a:r>
              <a:rPr lang="en-US" sz="3600" b="1" dirty="0" err="1" smtClean="0"/>
              <a:t>Galal</a:t>
            </a:r>
            <a:r>
              <a:rPr lang="en-US" sz="3600" b="1" dirty="0" smtClean="0"/>
              <a:t>, the son of </a:t>
            </a:r>
            <a:r>
              <a:rPr lang="en-US" sz="3600" b="1" dirty="0" err="1" smtClean="0"/>
              <a:t>Yedutun</a:t>
            </a:r>
            <a:r>
              <a:rPr lang="en-US" sz="3600" b="1" dirty="0" smtClean="0"/>
              <a:t>. </a:t>
            </a:r>
          </a:p>
        </p:txBody>
      </p:sp>
    </p:spTree>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382000" cy="3505200"/>
          </a:xfrm>
          <a:solidFill>
            <a:srgbClr val="92D050"/>
          </a:solidFill>
        </p:spPr>
        <p:txBody>
          <a:bodyPr>
            <a:noAutofit/>
          </a:bodyPr>
          <a:lstStyle/>
          <a:p>
            <a:r>
              <a:rPr lang="en-US" sz="7200" b="1" dirty="0" smtClean="0"/>
              <a:t>How many times David prayed?</a:t>
            </a:r>
            <a:endParaRPr lang="en-US" sz="7200" b="1" dirty="0"/>
          </a:p>
        </p:txBody>
      </p:sp>
    </p:spTree>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001000" cy="5562600"/>
          </a:xfrm>
          <a:solidFill>
            <a:srgbClr val="92D050"/>
          </a:solidFill>
        </p:spPr>
        <p:txBody>
          <a:bodyPr>
            <a:noAutofit/>
          </a:bodyPr>
          <a:lstStyle/>
          <a:p>
            <a:r>
              <a:rPr lang="en-US" b="1" dirty="0" smtClean="0"/>
              <a:t>Psalms 55:</a:t>
            </a:r>
            <a:br>
              <a:rPr lang="en-US" b="1" dirty="0" smtClean="0"/>
            </a:br>
            <a:r>
              <a:rPr lang="en-US" b="1" dirty="0" smtClean="0"/>
              <a:t>16 ¶ As for me, I will call upon God; and the LORD shall save me.</a:t>
            </a:r>
            <a:br>
              <a:rPr lang="en-US" b="1" dirty="0" smtClean="0"/>
            </a:br>
            <a:r>
              <a:rPr lang="en-US" b="1" dirty="0" smtClean="0"/>
              <a:t> </a:t>
            </a:r>
            <a:br>
              <a:rPr lang="en-US" b="1" dirty="0" smtClean="0"/>
            </a:br>
            <a:r>
              <a:rPr lang="en-US" b="1" dirty="0" smtClean="0"/>
              <a:t> 17 </a:t>
            </a:r>
            <a:r>
              <a:rPr lang="en-US" b="1" u="sng" dirty="0" smtClean="0">
                <a:solidFill>
                  <a:srgbClr val="FF0000"/>
                </a:solidFill>
              </a:rPr>
              <a:t>Evening, and morning, and at noon, will I pray</a:t>
            </a:r>
            <a:r>
              <a:rPr lang="en-US" b="1" dirty="0" smtClean="0"/>
              <a:t>, and cry aloud: and he shall hear my voice.</a:t>
            </a:r>
            <a:endParaRPr lang="en-US" b="1" dirty="0"/>
          </a:p>
        </p:txBody>
      </p:sp>
    </p:spTree>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Autofit/>
          </a:bodyPr>
          <a:lstStyle/>
          <a:p>
            <a:r>
              <a:rPr lang="en-US" sz="19900" b="1" dirty="0" smtClean="0"/>
              <a:t>Daniel</a:t>
            </a:r>
            <a:endParaRPr lang="en-US" sz="19900" dirty="0"/>
          </a:p>
        </p:txBody>
      </p:sp>
    </p:spTree>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457200" y="685800"/>
            <a:ext cx="8153400" cy="5016758"/>
          </a:xfrm>
          <a:prstGeom prst="rect">
            <a:avLst/>
          </a:prstGeom>
          <a:solidFill>
            <a:srgbClr val="92D050"/>
          </a:solidFill>
        </p:spPr>
        <p:txBody>
          <a:bodyPr wrap="square">
            <a:spAutoFit/>
          </a:bodyPr>
          <a:lstStyle/>
          <a:p>
            <a:pPr algn="ctr"/>
            <a:r>
              <a:rPr lang="en-US" sz="4000" b="1" dirty="0" smtClean="0"/>
              <a:t>Daniel 6:10 </a:t>
            </a:r>
          </a:p>
          <a:p>
            <a:r>
              <a:rPr lang="en-US" sz="4000" b="1" dirty="0" smtClean="0"/>
              <a:t>Now when Daniel knew that the writing was signed, he went into his house; and his windows being open in his chamber toward Jerusalem, </a:t>
            </a:r>
            <a:r>
              <a:rPr lang="en-US" sz="4000" b="1" u="sng" dirty="0" smtClean="0">
                <a:solidFill>
                  <a:srgbClr val="FF0000"/>
                </a:solidFill>
              </a:rPr>
              <a:t>he kneeled upon his knees three times a day, and prayed</a:t>
            </a:r>
            <a:r>
              <a:rPr lang="en-US" sz="4000" b="1" dirty="0" smtClean="0"/>
              <a:t>, and gave thanks before his God, as he did aforetime.</a:t>
            </a:r>
            <a:endParaRPr lang="en-US" sz="4000" b="1" dirty="0"/>
          </a:p>
        </p:txBody>
      </p:sp>
    </p:spTree>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8534400" cy="7417415"/>
          </a:xfrm>
          <a:prstGeom prst="rect">
            <a:avLst/>
          </a:prstGeom>
          <a:solidFill>
            <a:srgbClr val="92D050"/>
          </a:solidFill>
        </p:spPr>
        <p:txBody>
          <a:bodyPr wrap="square">
            <a:spAutoFit/>
          </a:bodyPr>
          <a:lstStyle/>
          <a:p>
            <a:pPr algn="ctr"/>
            <a:r>
              <a:rPr lang="en-US" sz="2800" b="1" dirty="0" smtClean="0"/>
              <a:t>Daniel 9:</a:t>
            </a:r>
          </a:p>
          <a:p>
            <a:r>
              <a:rPr lang="en-US" sz="2800" b="1" dirty="0" smtClean="0"/>
              <a:t>2 in the first year of his reign I, Daniel, understood by the books the number of the years whereof the word of YHVH came to Jeremiah the prophet, for the accomplishing of the desolations of Jerusalem, even seventy years.</a:t>
            </a:r>
          </a:p>
          <a:p>
            <a:r>
              <a:rPr lang="en-US" sz="2800" b="1" dirty="0" smtClean="0"/>
              <a:t>3 And I set my face unto the </a:t>
            </a:r>
            <a:r>
              <a:rPr lang="en-US" sz="2800" b="1" dirty="0" err="1" smtClean="0"/>
              <a:t>Adonai</a:t>
            </a:r>
            <a:r>
              <a:rPr lang="en-US" sz="2800" b="1" dirty="0" smtClean="0"/>
              <a:t> </a:t>
            </a:r>
            <a:r>
              <a:rPr lang="en-US" sz="2800" b="1" dirty="0" err="1" smtClean="0"/>
              <a:t>Elohim</a:t>
            </a:r>
            <a:r>
              <a:rPr lang="en-US" sz="2800" b="1" dirty="0" smtClean="0"/>
              <a:t>, to seek by prayer and supplications, with fasting and sackcloth and ashes.</a:t>
            </a:r>
          </a:p>
          <a:p>
            <a:r>
              <a:rPr lang="en-US" sz="2800" b="1" dirty="0" smtClean="0"/>
              <a:t>4 And I prayed unto YHVH my </a:t>
            </a:r>
            <a:r>
              <a:rPr lang="en-US" sz="2800" b="1" dirty="0" err="1" smtClean="0"/>
              <a:t>Elohim</a:t>
            </a:r>
            <a:r>
              <a:rPr lang="en-US" sz="2800" b="1" dirty="0" smtClean="0"/>
              <a:t>, and made confession, and said, Oh, </a:t>
            </a:r>
            <a:r>
              <a:rPr lang="en-US" sz="2800" b="1" dirty="0" err="1" smtClean="0"/>
              <a:t>Adonai</a:t>
            </a:r>
            <a:r>
              <a:rPr lang="en-US" sz="2800" b="1" dirty="0" smtClean="0"/>
              <a:t>, the great and dreadful </a:t>
            </a:r>
            <a:r>
              <a:rPr lang="en-US" sz="2800" b="1" dirty="0" err="1" smtClean="0"/>
              <a:t>Elohim</a:t>
            </a:r>
            <a:r>
              <a:rPr lang="en-US" sz="2800" b="1" dirty="0" smtClean="0"/>
              <a:t>, who keep covenant and loving kindness with them that love him and keep his commandments,</a:t>
            </a:r>
          </a:p>
          <a:p>
            <a:r>
              <a:rPr lang="en-US" sz="2800" b="1" dirty="0" smtClean="0"/>
              <a:t>5 we have sinned, and have dealt perversely, and have done wickedly, and have rebelled, even turning aside from thy precepts and from </a:t>
            </a:r>
            <a:r>
              <a:rPr lang="en-US" sz="2800" b="1" dirty="0" err="1" smtClean="0"/>
              <a:t>thine</a:t>
            </a:r>
            <a:r>
              <a:rPr lang="en-US" sz="2800" b="1" dirty="0" smtClean="0"/>
              <a:t> ordinances;</a:t>
            </a:r>
          </a:p>
          <a:p>
            <a:r>
              <a:rPr lang="en-US" sz="2800" b="1" dirty="0" smtClean="0"/>
              <a:t> </a:t>
            </a:r>
            <a:endParaRPr lang="en-US" sz="2800" b="1" dirty="0"/>
          </a:p>
        </p:txBody>
      </p:sp>
    </p:spTree>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05800" cy="6401753"/>
          </a:xfrm>
          <a:prstGeom prst="rect">
            <a:avLst/>
          </a:prstGeom>
          <a:solidFill>
            <a:srgbClr val="92D050"/>
          </a:solidFill>
        </p:spPr>
        <p:txBody>
          <a:bodyPr wrap="square">
            <a:spAutoFit/>
          </a:bodyPr>
          <a:lstStyle/>
          <a:p>
            <a:r>
              <a:rPr lang="en-US" sz="2800" b="1" dirty="0" smtClean="0"/>
              <a:t>6 neither have we hearkened unto thy servants the prophets, that </a:t>
            </a:r>
            <a:r>
              <a:rPr lang="en-US" sz="2800" b="1" dirty="0" err="1" smtClean="0"/>
              <a:t>spake</a:t>
            </a:r>
            <a:r>
              <a:rPr lang="en-US" sz="2800" b="1" dirty="0" smtClean="0"/>
              <a:t> in thy name to our kings, our princes, and our fathers, and to all the people of the land.</a:t>
            </a:r>
          </a:p>
          <a:p>
            <a:r>
              <a:rPr lang="en-US" sz="2800" b="1" dirty="0" smtClean="0"/>
              <a:t>7 O </a:t>
            </a:r>
            <a:r>
              <a:rPr lang="en-US" sz="2800" b="1" dirty="0" err="1" smtClean="0"/>
              <a:t>Adonai</a:t>
            </a:r>
            <a:r>
              <a:rPr lang="en-US" sz="2800" b="1" dirty="0" smtClean="0"/>
              <a:t>, righteousness belong unto thee, but unto us confusion of face, as at this day; to the men of Judah, and to the inhabitants of Jerusalem, and unto all Israel, that are near, and that are far off, through all the countries whither thou hast driven them, because of their trespass that they have trespassed against thee.</a:t>
            </a:r>
          </a:p>
          <a:p>
            <a:r>
              <a:rPr lang="en-US" sz="2800" b="1" dirty="0" smtClean="0"/>
              <a:t>8 O </a:t>
            </a:r>
            <a:r>
              <a:rPr lang="en-US" sz="2800" b="1" dirty="0" err="1" smtClean="0"/>
              <a:t>Adonai</a:t>
            </a:r>
            <a:r>
              <a:rPr lang="en-US" sz="2800" b="1" dirty="0" smtClean="0"/>
              <a:t>, to us </a:t>
            </a:r>
            <a:r>
              <a:rPr lang="en-US" sz="2800" b="1" dirty="0" err="1" smtClean="0"/>
              <a:t>belongeth</a:t>
            </a:r>
            <a:r>
              <a:rPr lang="en-US" sz="2800" b="1" dirty="0" smtClean="0"/>
              <a:t> confusion of face, to our kings, to our princes, and to our fathers, because we have sinned against thee.</a:t>
            </a:r>
          </a:p>
          <a:p>
            <a:r>
              <a:rPr lang="en-US" b="1" dirty="0" smtClean="0"/>
              <a:t> </a:t>
            </a:r>
            <a:endParaRPr lang="en-US" dirty="0"/>
          </a:p>
        </p:txBody>
      </p:sp>
    </p:spTree>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8763000" cy="6555641"/>
          </a:xfrm>
          <a:prstGeom prst="rect">
            <a:avLst/>
          </a:prstGeom>
          <a:solidFill>
            <a:srgbClr val="92D050"/>
          </a:solidFill>
        </p:spPr>
        <p:txBody>
          <a:bodyPr wrap="square">
            <a:spAutoFit/>
          </a:bodyPr>
          <a:lstStyle/>
          <a:p>
            <a:r>
              <a:rPr lang="en-US" sz="2800" b="1" dirty="0" smtClean="0"/>
              <a:t>9 To the </a:t>
            </a:r>
            <a:r>
              <a:rPr lang="en-US" sz="2800" b="1" dirty="0" err="1" smtClean="0"/>
              <a:t>Adonai</a:t>
            </a:r>
            <a:r>
              <a:rPr lang="en-US" sz="2800" b="1" dirty="0" smtClean="0"/>
              <a:t> our </a:t>
            </a:r>
            <a:r>
              <a:rPr lang="en-US" sz="2800" b="1" dirty="0" err="1" smtClean="0"/>
              <a:t>Elohim</a:t>
            </a:r>
            <a:r>
              <a:rPr lang="en-US" sz="2800" b="1" dirty="0" smtClean="0"/>
              <a:t> belong mercies and forgiveness; for we have rebelled against him;</a:t>
            </a:r>
          </a:p>
          <a:p>
            <a:r>
              <a:rPr lang="en-US" sz="2800" b="1" dirty="0" smtClean="0"/>
              <a:t>10 neither have we obeyed the voice of YHVH our </a:t>
            </a:r>
            <a:r>
              <a:rPr lang="en-US" sz="2800" b="1" dirty="0" err="1" smtClean="0"/>
              <a:t>Elohim</a:t>
            </a:r>
            <a:r>
              <a:rPr lang="en-US" sz="2800" b="1" dirty="0" smtClean="0"/>
              <a:t>, to walk in his laws, which he set before us by his servants the prophets.</a:t>
            </a:r>
          </a:p>
          <a:p>
            <a:r>
              <a:rPr lang="en-US" sz="2800" b="1" dirty="0" smtClean="0"/>
              <a:t>11 Yea, all Israel have transgressed thy law, even turning aside, that they should not obey thy voice: therefore hath the curse been poured out upon us, and the oath that is written in the law of Moses the servant of </a:t>
            </a:r>
            <a:r>
              <a:rPr lang="en-US" sz="2800" b="1" dirty="0" err="1" smtClean="0"/>
              <a:t>Elohim</a:t>
            </a:r>
            <a:r>
              <a:rPr lang="en-US" sz="2800" b="1" dirty="0" smtClean="0"/>
              <a:t>; for we have sinned against him.</a:t>
            </a:r>
          </a:p>
          <a:p>
            <a:r>
              <a:rPr lang="en-US" sz="2800" b="1" dirty="0" smtClean="0"/>
              <a:t>12 And he hath confirmed his words, which he </a:t>
            </a:r>
            <a:r>
              <a:rPr lang="en-US" sz="2800" b="1" dirty="0" err="1" smtClean="0"/>
              <a:t>spake</a:t>
            </a:r>
            <a:r>
              <a:rPr lang="en-US" sz="2800" b="1" dirty="0" smtClean="0"/>
              <a:t> against us, and against our judges that judged us, by bringing upon us a great evil; for under the whole heaven hath not been done as hath been done upon Jerusalem.</a:t>
            </a:r>
          </a:p>
          <a:p>
            <a:r>
              <a:rPr lang="en-US" sz="2800" b="1" dirty="0" smtClean="0"/>
              <a:t> </a:t>
            </a:r>
            <a:endParaRPr lang="en-US" sz="2800" b="1" dirty="0"/>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a:solidFill>
            <a:srgbClr val="92D050"/>
          </a:solidFill>
        </p:spPr>
        <p:txBody>
          <a:bodyPr>
            <a:noAutofit/>
          </a:bodyPr>
          <a:lstStyle/>
          <a:p>
            <a:r>
              <a:rPr lang="en-US" sz="13800" dirty="0" smtClean="0"/>
              <a:t>KAVANAH</a:t>
            </a:r>
            <a:endParaRPr lang="en-US" sz="13800" dirty="0"/>
          </a:p>
        </p:txBody>
      </p:sp>
      <p:sp>
        <p:nvSpPr>
          <p:cNvPr id="3" name="Subtitle 2"/>
          <p:cNvSpPr>
            <a:spLocks noGrp="1"/>
          </p:cNvSpPr>
          <p:nvPr>
            <p:ph type="subTitle" idx="1"/>
          </p:nvPr>
        </p:nvSpPr>
        <p:spPr>
          <a:solidFill>
            <a:srgbClr val="92D050"/>
          </a:solidFill>
        </p:spPr>
        <p:txBody>
          <a:bodyPr/>
          <a:lstStyle/>
          <a:p>
            <a:r>
              <a:rPr lang="en-US" b="1" dirty="0" smtClean="0">
                <a:solidFill>
                  <a:schemeClr val="tx1">
                    <a:lumMod val="95000"/>
                    <a:lumOff val="5000"/>
                  </a:schemeClr>
                </a:solidFill>
              </a:rPr>
              <a:t>PRAYER WITHOUT INTENTION AND CONCENTRATION IS LIKE A BODY WITH OUT A SOUL (NESHAMA)</a:t>
            </a:r>
            <a:endParaRPr lang="en-US" b="1" dirty="0">
              <a:solidFill>
                <a:schemeClr val="tx1">
                  <a:lumMod val="95000"/>
                  <a:lumOff val="5000"/>
                </a:schemeClr>
              </a:solidFill>
            </a:endParaRPr>
          </a:p>
        </p:txBody>
      </p:sp>
    </p:spTree>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153400" cy="6001643"/>
          </a:xfrm>
          <a:prstGeom prst="rect">
            <a:avLst/>
          </a:prstGeom>
          <a:solidFill>
            <a:srgbClr val="92D050"/>
          </a:solidFill>
        </p:spPr>
        <p:txBody>
          <a:bodyPr wrap="square">
            <a:spAutoFit/>
          </a:bodyPr>
          <a:lstStyle/>
          <a:p>
            <a:r>
              <a:rPr lang="en-US" sz="2400" b="1" dirty="0" smtClean="0"/>
              <a:t>13 As it is written in the law of Moses, all this evil is come upon us: yet have we not entreated the favor of YHVH our </a:t>
            </a:r>
            <a:r>
              <a:rPr lang="en-US" sz="2400" b="1" dirty="0" err="1" smtClean="0"/>
              <a:t>Elohim</a:t>
            </a:r>
            <a:r>
              <a:rPr lang="en-US" sz="2400" b="1" dirty="0" smtClean="0"/>
              <a:t>, that we should turn from our iniquities, and have discernment in thy truth.</a:t>
            </a:r>
          </a:p>
          <a:p>
            <a:r>
              <a:rPr lang="en-US" sz="2400" b="1" dirty="0" smtClean="0"/>
              <a:t>14 Therefore hath YHVH watched over the evil, and brought it upon us; for YHVH our </a:t>
            </a:r>
            <a:r>
              <a:rPr lang="en-US" sz="2400" b="1" dirty="0" err="1" smtClean="0"/>
              <a:t>Elohim</a:t>
            </a:r>
            <a:r>
              <a:rPr lang="en-US" sz="2400" b="1" dirty="0" smtClean="0"/>
              <a:t> is righteous in all his works which he doeth, and we have not obeyed his voice.</a:t>
            </a:r>
          </a:p>
          <a:p>
            <a:r>
              <a:rPr lang="en-US" sz="2400" b="1" dirty="0" smtClean="0"/>
              <a:t>15 And now, O </a:t>
            </a:r>
            <a:r>
              <a:rPr lang="en-US" sz="2400" b="1" dirty="0" err="1" smtClean="0"/>
              <a:t>Adonai</a:t>
            </a:r>
            <a:r>
              <a:rPr lang="en-US" sz="2400" b="1" dirty="0" smtClean="0"/>
              <a:t> our </a:t>
            </a:r>
            <a:r>
              <a:rPr lang="en-US" sz="2400" b="1" dirty="0" err="1" smtClean="0"/>
              <a:t>Elohim</a:t>
            </a:r>
            <a:r>
              <a:rPr lang="en-US" sz="2400" b="1" dirty="0" smtClean="0"/>
              <a:t>, that hast brought thy people forth out of the land of Egypt with a mighty hand, and hast gotten thee renown, as at this day; we have sinned, we have done wickedly.</a:t>
            </a:r>
          </a:p>
          <a:p>
            <a:r>
              <a:rPr lang="en-US" sz="2400" b="1" dirty="0" smtClean="0"/>
              <a:t>16 O </a:t>
            </a:r>
            <a:r>
              <a:rPr lang="en-US" sz="2400" b="1" dirty="0" err="1" smtClean="0"/>
              <a:t>Adonai</a:t>
            </a:r>
            <a:r>
              <a:rPr lang="en-US" sz="2400" b="1" dirty="0" smtClean="0"/>
              <a:t>, according to all thy righteousness, let </a:t>
            </a:r>
            <a:r>
              <a:rPr lang="en-US" sz="2400" b="1" dirty="0" err="1" smtClean="0"/>
              <a:t>thine</a:t>
            </a:r>
            <a:r>
              <a:rPr lang="en-US" sz="2400" b="1" dirty="0" smtClean="0"/>
              <a:t> anger and thy wrath, I pray thee, be turned away from thy city Jerusalem, thy holy mountain; because for our sins, and for the iniquities of our fathers, Jerusalem and thy people are become a reproach to all that are round about us.</a:t>
            </a:r>
            <a:endParaRPr lang="en-US" sz="2400" b="1" dirty="0"/>
          </a:p>
        </p:txBody>
      </p:sp>
    </p:spTree>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458200" cy="7171194"/>
          </a:xfrm>
          <a:prstGeom prst="rect">
            <a:avLst/>
          </a:prstGeom>
          <a:solidFill>
            <a:srgbClr val="92D050"/>
          </a:solidFill>
        </p:spPr>
        <p:txBody>
          <a:bodyPr wrap="square">
            <a:spAutoFit/>
          </a:bodyPr>
          <a:lstStyle/>
          <a:p>
            <a:r>
              <a:rPr lang="en-US" sz="2800" b="1" dirty="0" smtClean="0"/>
              <a:t>17 Now therefore, O our </a:t>
            </a:r>
            <a:r>
              <a:rPr lang="en-US" sz="2800" b="1" dirty="0" err="1" smtClean="0"/>
              <a:t>Elohim</a:t>
            </a:r>
            <a:r>
              <a:rPr lang="en-US" sz="2800" b="1" dirty="0" smtClean="0"/>
              <a:t>, hearken unto the prayer of thy servant, and to his supplications, and cause thy face to shine upon thy sanctuary that is desolate, for the </a:t>
            </a:r>
            <a:r>
              <a:rPr lang="en-US" sz="2800" b="1" dirty="0" err="1" smtClean="0"/>
              <a:t>Adonai's</a:t>
            </a:r>
            <a:r>
              <a:rPr lang="en-US" sz="2800" b="1" dirty="0" smtClean="0"/>
              <a:t> sake.</a:t>
            </a:r>
          </a:p>
          <a:p>
            <a:r>
              <a:rPr lang="en-US" sz="2800" b="1" dirty="0" smtClean="0"/>
              <a:t> </a:t>
            </a:r>
          </a:p>
          <a:p>
            <a:r>
              <a:rPr lang="en-US" sz="2800" b="1" dirty="0" smtClean="0"/>
              <a:t> 18 O my </a:t>
            </a:r>
            <a:r>
              <a:rPr lang="en-US" sz="2800" b="1" dirty="0" err="1" smtClean="0"/>
              <a:t>Elohim</a:t>
            </a:r>
            <a:r>
              <a:rPr lang="en-US" sz="2800" b="1" dirty="0" smtClean="0"/>
              <a:t>, incline </a:t>
            </a:r>
            <a:r>
              <a:rPr lang="en-US" sz="2800" b="1" dirty="0" err="1" smtClean="0"/>
              <a:t>thine</a:t>
            </a:r>
            <a:r>
              <a:rPr lang="en-US" sz="2800" b="1" dirty="0" smtClean="0"/>
              <a:t> ear, and hear; open </a:t>
            </a:r>
            <a:r>
              <a:rPr lang="en-US" sz="2800" b="1" dirty="0" err="1" smtClean="0"/>
              <a:t>thine</a:t>
            </a:r>
            <a:r>
              <a:rPr lang="en-US" sz="2800" b="1" dirty="0" smtClean="0"/>
              <a:t> eyes, and behold our desolations, and the city which is called by thy name: for we do not present our supplications before thee for our righteousness, but for thy great mercies' sake.</a:t>
            </a:r>
          </a:p>
          <a:p>
            <a:r>
              <a:rPr lang="en-US" sz="2800" b="1" dirty="0" smtClean="0"/>
              <a:t> </a:t>
            </a:r>
          </a:p>
          <a:p>
            <a:r>
              <a:rPr lang="en-US" sz="2800" b="1" dirty="0" smtClean="0"/>
              <a:t> 19 O </a:t>
            </a:r>
            <a:r>
              <a:rPr lang="en-US" sz="2800" b="1" dirty="0" err="1" smtClean="0"/>
              <a:t>Adonai</a:t>
            </a:r>
            <a:r>
              <a:rPr lang="en-US" sz="2800" b="1" dirty="0" smtClean="0"/>
              <a:t>, hear; O </a:t>
            </a:r>
            <a:r>
              <a:rPr lang="en-US" sz="2800" b="1" dirty="0" err="1" smtClean="0"/>
              <a:t>Adonai</a:t>
            </a:r>
            <a:r>
              <a:rPr lang="en-US" sz="2800" b="1" dirty="0" smtClean="0"/>
              <a:t>, forgive; O </a:t>
            </a:r>
            <a:r>
              <a:rPr lang="en-US" sz="2800" b="1" dirty="0" err="1" smtClean="0"/>
              <a:t>Adonai</a:t>
            </a:r>
            <a:r>
              <a:rPr lang="en-US" sz="2800" b="1" dirty="0" smtClean="0"/>
              <a:t>, hearken and do; defer not, for </a:t>
            </a:r>
            <a:r>
              <a:rPr lang="en-US" sz="2800" b="1" dirty="0" err="1" smtClean="0"/>
              <a:t>thine</a:t>
            </a:r>
            <a:r>
              <a:rPr lang="en-US" sz="2800" b="1" dirty="0" smtClean="0"/>
              <a:t> own sake, O my </a:t>
            </a:r>
            <a:r>
              <a:rPr lang="en-US" sz="2800" b="1" dirty="0" err="1" smtClean="0"/>
              <a:t>Elohim</a:t>
            </a:r>
            <a:r>
              <a:rPr lang="en-US" sz="2800" b="1" dirty="0" smtClean="0"/>
              <a:t>, because thy city and thy people are called by thy name.</a:t>
            </a:r>
          </a:p>
          <a:p>
            <a:r>
              <a:rPr lang="en-US" sz="2000" b="1" dirty="0" smtClean="0"/>
              <a:t> </a:t>
            </a:r>
          </a:p>
          <a:p>
            <a:r>
              <a:rPr lang="en-US" sz="2000" b="1" dirty="0" smtClean="0"/>
              <a:t>  </a:t>
            </a:r>
            <a:endParaRPr lang="en-US" sz="2000" b="1" dirty="0"/>
          </a:p>
        </p:txBody>
      </p:sp>
    </p:spTree>
  </p:cSld>
  <p:clrMapOvr>
    <a:masterClrMapping/>
  </p:clrMapOvr>
  <p:transition spd="med">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05800" cy="5016758"/>
          </a:xfrm>
          <a:prstGeom prst="rect">
            <a:avLst/>
          </a:prstGeom>
          <a:solidFill>
            <a:srgbClr val="92D050"/>
          </a:solidFill>
        </p:spPr>
        <p:txBody>
          <a:bodyPr wrap="square">
            <a:spAutoFit/>
          </a:bodyPr>
          <a:lstStyle/>
          <a:p>
            <a:r>
              <a:rPr lang="en-US" sz="3200" b="1" dirty="0" smtClean="0"/>
              <a:t>20 And while I was speaking, and praying, and confessing my sin and the sin of my people Israel, and presenting my supplication before YHVH my </a:t>
            </a:r>
            <a:r>
              <a:rPr lang="en-US" sz="3200" b="1" dirty="0" err="1" smtClean="0"/>
              <a:t>Elohim</a:t>
            </a:r>
            <a:r>
              <a:rPr lang="en-US" sz="3200" b="1" dirty="0" smtClean="0"/>
              <a:t> for the holy mountain of my </a:t>
            </a:r>
            <a:r>
              <a:rPr lang="en-US" sz="3200" b="1" dirty="0" err="1" smtClean="0"/>
              <a:t>Elohim</a:t>
            </a:r>
            <a:r>
              <a:rPr lang="en-US" sz="3200" b="1" dirty="0" smtClean="0"/>
              <a:t>;</a:t>
            </a:r>
          </a:p>
          <a:p>
            <a:r>
              <a:rPr lang="en-US" sz="3200" b="1" dirty="0" smtClean="0"/>
              <a:t> </a:t>
            </a:r>
          </a:p>
          <a:p>
            <a:r>
              <a:rPr lang="en-US" sz="3200" b="1" dirty="0" smtClean="0"/>
              <a:t> 21 yea, while I was speaking in prayer, the man Gabriel, whom I had seen in the vision at the beginning, being caused to fly swiftly, touched me about the time of the evening oblation.</a:t>
            </a:r>
            <a:endParaRPr lang="en-US" sz="3200" b="1" dirty="0"/>
          </a:p>
        </p:txBody>
      </p:sp>
    </p:spTree>
  </p:cSld>
  <p:clrMapOvr>
    <a:masterClrMapping/>
  </p:clrMapOvr>
  <p:transition spd="med">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8000" b="1" dirty="0" err="1" smtClean="0">
                <a:solidFill>
                  <a:srgbClr val="C00000"/>
                </a:solidFill>
              </a:rPr>
              <a:t>Adonai</a:t>
            </a:r>
            <a:r>
              <a:rPr lang="en-US" sz="8000" b="1" dirty="0" smtClean="0">
                <a:solidFill>
                  <a:srgbClr val="C00000"/>
                </a:solidFill>
              </a:rPr>
              <a:t> &amp; </a:t>
            </a:r>
            <a:r>
              <a:rPr lang="en-US" sz="8000" b="1" dirty="0" err="1" smtClean="0">
                <a:solidFill>
                  <a:srgbClr val="C00000"/>
                </a:solidFill>
              </a:rPr>
              <a:t>Elohim</a:t>
            </a:r>
            <a:r>
              <a:rPr lang="en-US" sz="8000" b="1" dirty="0" smtClean="0">
                <a:solidFill>
                  <a:srgbClr val="C00000"/>
                </a:solidFill>
              </a:rPr>
              <a:t> </a:t>
            </a:r>
            <a:br>
              <a:rPr lang="en-US" sz="8000" b="1"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solidFill>
            <a:srgbClr val="92D050"/>
          </a:solidFill>
        </p:spPr>
        <p:txBody>
          <a:bodyPr>
            <a:normAutofit/>
          </a:bodyPr>
          <a:lstStyle/>
          <a:p>
            <a:pPr algn="ctr">
              <a:buNone/>
            </a:pPr>
            <a:r>
              <a:rPr lang="en-US" sz="4000" b="1" dirty="0"/>
              <a:t>	</a:t>
            </a:r>
            <a:r>
              <a:rPr lang="en-US" sz="4800" b="1" dirty="0" smtClean="0"/>
              <a:t> this too is a plural of majesty. The singular form means </a:t>
            </a:r>
            <a:r>
              <a:rPr lang="en-US" sz="4800" b="1" dirty="0" smtClean="0">
                <a:solidFill>
                  <a:srgbClr val="C00000"/>
                </a:solidFill>
              </a:rPr>
              <a:t>“master, owner.”</a:t>
            </a:r>
            <a:r>
              <a:rPr lang="en-US" sz="4800" b="1" dirty="0" smtClean="0"/>
              <a:t> </a:t>
            </a:r>
            <a:r>
              <a:rPr lang="en-US" sz="4800" b="1" u="sng" dirty="0" smtClean="0">
                <a:solidFill>
                  <a:srgbClr val="C00000"/>
                </a:solidFill>
              </a:rPr>
              <a:t>Stresses man’s relationship to </a:t>
            </a:r>
            <a:r>
              <a:rPr lang="en-US" sz="4800" b="1" u="sng" dirty="0" err="1" smtClean="0">
                <a:solidFill>
                  <a:srgbClr val="C00000"/>
                </a:solidFill>
              </a:rPr>
              <a:t>Elohim</a:t>
            </a:r>
            <a:r>
              <a:rPr lang="en-US" sz="4800" b="1" u="sng" dirty="0" smtClean="0">
                <a:solidFill>
                  <a:srgbClr val="C00000"/>
                </a:solidFill>
              </a:rPr>
              <a:t> as his master, authority, and provider</a:t>
            </a:r>
            <a:endParaRPr lang="en-US" sz="4800" b="1" u="sng" dirty="0">
              <a:solidFill>
                <a:srgbClr val="C00000"/>
              </a:solidFill>
            </a:endParaRPr>
          </a:p>
        </p:txBody>
      </p:sp>
    </p:spTree>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Yahweh (YHWH): </a:t>
            </a:r>
            <a:endParaRPr lang="en-US" dirty="0"/>
          </a:p>
        </p:txBody>
      </p:sp>
      <p:sp>
        <p:nvSpPr>
          <p:cNvPr id="3" name="Content Placeholder 2"/>
          <p:cNvSpPr>
            <a:spLocks noGrp="1"/>
          </p:cNvSpPr>
          <p:nvPr>
            <p:ph idx="1"/>
          </p:nvPr>
        </p:nvSpPr>
        <p:spPr>
          <a:solidFill>
            <a:srgbClr val="92D050"/>
          </a:solidFill>
        </p:spPr>
        <p:txBody>
          <a:bodyPr>
            <a:normAutofit lnSpcReduction="10000"/>
          </a:bodyPr>
          <a:lstStyle/>
          <a:p>
            <a:pPr algn="ctr">
              <a:buNone/>
            </a:pPr>
            <a:r>
              <a:rPr lang="en-US" dirty="0" smtClean="0"/>
              <a:t>	</a:t>
            </a:r>
            <a:r>
              <a:rPr lang="en-US" sz="4400" b="1" dirty="0" smtClean="0"/>
              <a:t>Comes from a verb which means </a:t>
            </a:r>
            <a:r>
              <a:rPr lang="en-US" sz="4400" b="1" dirty="0" smtClean="0">
                <a:solidFill>
                  <a:srgbClr val="C00000"/>
                </a:solidFill>
              </a:rPr>
              <a:t>“to exist, be.” </a:t>
            </a:r>
            <a:r>
              <a:rPr lang="en-US" sz="4400" b="1" dirty="0" smtClean="0"/>
              <a:t>This, plus its usage, shows that this name stresses </a:t>
            </a:r>
            <a:r>
              <a:rPr lang="en-US" sz="4400" b="1" dirty="0" err="1" smtClean="0"/>
              <a:t>Elohim</a:t>
            </a:r>
            <a:r>
              <a:rPr lang="en-US" sz="4400" b="1" dirty="0" smtClean="0"/>
              <a:t> as the independent and self-existent </a:t>
            </a:r>
            <a:r>
              <a:rPr lang="en-US" sz="4400" b="1" dirty="0" err="1" smtClean="0"/>
              <a:t>Elohim</a:t>
            </a:r>
            <a:r>
              <a:rPr lang="en-US" sz="4400" b="1" dirty="0" smtClean="0"/>
              <a:t> of revelation and redemption</a:t>
            </a:r>
            <a:endParaRPr lang="en-US" sz="4400" b="1" dirty="0"/>
          </a:p>
        </p:txBody>
      </p:sp>
    </p:spTree>
  </p:cSld>
  <p:clrMapOvr>
    <a:masterClrMapping/>
  </p:clrMapOvr>
  <p:transition spd="med">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590800"/>
            <a:ext cx="8229600" cy="1143000"/>
          </a:xfrm>
        </p:spPr>
        <p:txBody>
          <a:bodyPr>
            <a:noAutofit/>
          </a:bodyPr>
          <a:lstStyle/>
          <a:p>
            <a:r>
              <a:rPr lang="en-US" sz="11500" b="1" dirty="0" smtClean="0"/>
              <a:t>Hannah</a:t>
            </a:r>
            <a:endParaRPr lang="en-US" sz="11500" dirty="0"/>
          </a:p>
        </p:txBody>
      </p:sp>
    </p:spTree>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763000" cy="6858000"/>
          </a:xfrm>
          <a:prstGeom prst="rect">
            <a:avLst/>
          </a:prstGeom>
          <a:solidFill>
            <a:srgbClr val="92D050"/>
          </a:solidFill>
        </p:spPr>
        <p:txBody>
          <a:bodyPr wrap="square">
            <a:spAutoFit/>
          </a:bodyPr>
          <a:lstStyle/>
          <a:p>
            <a:pPr algn="ctr"/>
            <a:r>
              <a:rPr lang="en-US" sz="3200" b="1" dirty="0" smtClean="0"/>
              <a:t>1Samuel 1:</a:t>
            </a:r>
          </a:p>
          <a:p>
            <a:r>
              <a:rPr lang="en-US" sz="2800" b="1" dirty="0" smtClean="0"/>
              <a:t>9 ¶ So Hannah rose up after they had eaten in Shiloh, and after they had drunk. Now Eli the priest sat upon a seat by a post of the temple of YHVH.</a:t>
            </a:r>
          </a:p>
          <a:p>
            <a:endParaRPr lang="en-US" sz="2800" b="1" dirty="0" smtClean="0"/>
          </a:p>
          <a:p>
            <a:r>
              <a:rPr lang="en-US" sz="2800" b="1" dirty="0" smtClean="0"/>
              <a:t>10 And she was in bitterness of soul, and prayed unto YHVH, and wept sore.</a:t>
            </a:r>
          </a:p>
          <a:p>
            <a:endParaRPr lang="en-US" sz="2800" b="1" dirty="0" smtClean="0"/>
          </a:p>
          <a:p>
            <a:r>
              <a:rPr lang="en-US" sz="2800" b="1" dirty="0" smtClean="0"/>
              <a:t>11 And she vowed a vow, and said, O YHVH of hosts, if thou wilt indeed look on the affliction of </a:t>
            </a:r>
            <a:r>
              <a:rPr lang="en-US" sz="2800" b="1" dirty="0" err="1" smtClean="0"/>
              <a:t>thine</a:t>
            </a:r>
            <a:r>
              <a:rPr lang="en-US" sz="2800" b="1" dirty="0" smtClean="0"/>
              <a:t> handmaid, and remember me, and not forget </a:t>
            </a:r>
            <a:r>
              <a:rPr lang="en-US" sz="2800" b="1" dirty="0" err="1" smtClean="0"/>
              <a:t>thine</a:t>
            </a:r>
            <a:r>
              <a:rPr lang="en-US" sz="2800" b="1" dirty="0" smtClean="0"/>
              <a:t> handmaid, but wilt give unto </a:t>
            </a:r>
            <a:r>
              <a:rPr lang="en-US" sz="2800" b="1" dirty="0" err="1" smtClean="0"/>
              <a:t>thine</a:t>
            </a:r>
            <a:r>
              <a:rPr lang="en-US" sz="2800" b="1" dirty="0" smtClean="0"/>
              <a:t> handmaid a man child, then I will give him unto YHVH all the days of his life, and there shall no razor come upon his head.</a:t>
            </a:r>
          </a:p>
          <a:p>
            <a:r>
              <a:rPr lang="en-US" sz="2800" b="1" dirty="0" smtClean="0"/>
              <a:t> </a:t>
            </a:r>
            <a:endParaRPr lang="en-US" sz="2800" dirty="0"/>
          </a:p>
        </p:txBody>
      </p:sp>
    </p:spTree>
  </p:cSld>
  <p:clrMapOvr>
    <a:masterClrMapping/>
  </p:clrMapOvr>
  <p:transition spd="med">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7924800" cy="4524315"/>
          </a:xfrm>
          <a:prstGeom prst="rect">
            <a:avLst/>
          </a:prstGeom>
          <a:solidFill>
            <a:srgbClr val="92D050"/>
          </a:solidFill>
        </p:spPr>
        <p:txBody>
          <a:bodyPr wrap="square">
            <a:spAutoFit/>
          </a:bodyPr>
          <a:lstStyle/>
          <a:p>
            <a:r>
              <a:rPr lang="en-US" sz="3600" b="1" dirty="0" smtClean="0"/>
              <a:t>12 And it came to pass, as she continued praying before YHVH, that Eli marked her mouth.</a:t>
            </a:r>
          </a:p>
          <a:p>
            <a:endParaRPr lang="en-US" sz="3600" b="1" dirty="0" smtClean="0"/>
          </a:p>
          <a:p>
            <a:r>
              <a:rPr lang="en-US" sz="3600" b="1" dirty="0" smtClean="0"/>
              <a:t>13 </a:t>
            </a:r>
            <a:r>
              <a:rPr lang="en-US" sz="3600" b="1" u="sng" dirty="0" smtClean="0">
                <a:solidFill>
                  <a:srgbClr val="C00000"/>
                </a:solidFill>
              </a:rPr>
              <a:t>Now Hannah, she </a:t>
            </a:r>
            <a:r>
              <a:rPr lang="en-US" sz="3600" b="1" u="sng" dirty="0" err="1" smtClean="0">
                <a:solidFill>
                  <a:srgbClr val="C00000"/>
                </a:solidFill>
              </a:rPr>
              <a:t>spake</a:t>
            </a:r>
            <a:r>
              <a:rPr lang="en-US" sz="3600" b="1" u="sng" dirty="0" smtClean="0">
                <a:solidFill>
                  <a:srgbClr val="C00000"/>
                </a:solidFill>
              </a:rPr>
              <a:t> in her heart; only her lips moved, but her voice was not heard: </a:t>
            </a:r>
            <a:r>
              <a:rPr lang="en-US" sz="3600" dirty="0" smtClean="0"/>
              <a:t>therefore Eli thought she had been drunken.</a:t>
            </a:r>
            <a:endParaRPr lang="en-US" sz="3600" dirty="0"/>
          </a:p>
        </p:txBody>
      </p:sp>
    </p:spTree>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 Silent Prayer</a:t>
            </a:r>
            <a:endParaRPr lang="en-US" sz="6600" b="1" dirty="0"/>
          </a:p>
        </p:txBody>
      </p:sp>
      <p:sp>
        <p:nvSpPr>
          <p:cNvPr id="3" name="Content Placeholder 2"/>
          <p:cNvSpPr>
            <a:spLocks noGrp="1"/>
          </p:cNvSpPr>
          <p:nvPr>
            <p:ph idx="1"/>
          </p:nvPr>
        </p:nvSpPr>
        <p:spPr>
          <a:solidFill>
            <a:srgbClr val="92D050"/>
          </a:solidFill>
        </p:spPr>
        <p:txBody>
          <a:bodyPr>
            <a:normAutofit lnSpcReduction="10000"/>
          </a:bodyPr>
          <a:lstStyle/>
          <a:p>
            <a:pPr algn="ctr">
              <a:buNone/>
            </a:pPr>
            <a:r>
              <a:rPr lang="en-US" dirty="0" smtClean="0"/>
              <a:t>	</a:t>
            </a:r>
            <a:r>
              <a:rPr lang="en-US" sz="6000" b="1" dirty="0" smtClean="0"/>
              <a:t>Judaism uses this example as the reason for doing the </a:t>
            </a:r>
            <a:r>
              <a:rPr lang="en-US" sz="6000" b="1" dirty="0" err="1" smtClean="0"/>
              <a:t>Amidah</a:t>
            </a:r>
            <a:r>
              <a:rPr lang="en-US" sz="6000" b="1" dirty="0" smtClean="0"/>
              <a:t> in silent just moving the lips.</a:t>
            </a:r>
            <a:endParaRPr lang="en-US" b="1" dirty="0"/>
          </a:p>
        </p:txBody>
      </p:sp>
    </p:spTree>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391400" cy="4832092"/>
          </a:xfrm>
          <a:prstGeom prst="rect">
            <a:avLst/>
          </a:prstGeom>
          <a:solidFill>
            <a:srgbClr val="92D050"/>
          </a:solidFill>
        </p:spPr>
        <p:txBody>
          <a:bodyPr wrap="square">
            <a:spAutoFit/>
          </a:bodyPr>
          <a:lstStyle/>
          <a:p>
            <a:pPr algn="ctr"/>
            <a:r>
              <a:rPr lang="en-US" sz="4400" b="1" dirty="0" smtClean="0"/>
              <a:t>James 5:16</a:t>
            </a:r>
          </a:p>
          <a:p>
            <a:r>
              <a:rPr lang="en-US" sz="4400" b="1" dirty="0" smtClean="0"/>
              <a:t> Confess your faults one to another, and pray one for another, that ye may be healed. </a:t>
            </a:r>
            <a:r>
              <a:rPr lang="en-US" sz="4400" b="1" dirty="0" smtClean="0">
                <a:solidFill>
                  <a:srgbClr val="FF0000"/>
                </a:solidFill>
              </a:rPr>
              <a:t>The effectual fervent prayer of a righteous man </a:t>
            </a:r>
            <a:r>
              <a:rPr lang="en-US" sz="4400" b="1" dirty="0" err="1" smtClean="0">
                <a:solidFill>
                  <a:srgbClr val="FF0000"/>
                </a:solidFill>
              </a:rPr>
              <a:t>availeth</a:t>
            </a:r>
            <a:r>
              <a:rPr lang="en-US" sz="4400" b="1" dirty="0" smtClean="0">
                <a:solidFill>
                  <a:srgbClr val="FF0000"/>
                </a:solidFill>
              </a:rPr>
              <a:t> much</a:t>
            </a:r>
            <a:r>
              <a:rPr lang="en-US" dirty="0" smtClean="0">
                <a:solidFill>
                  <a:srgbClr val="FF0000"/>
                </a:solidFill>
              </a:rPr>
              <a:t>.</a:t>
            </a:r>
            <a:endParaRPr lang="en-US" dirty="0">
              <a:solidFill>
                <a:srgbClr val="FF0000"/>
              </a:solidFill>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9249"/>
            <a:ext cx="8458200" cy="6678751"/>
          </a:xfrm>
          <a:prstGeom prst="rect">
            <a:avLst/>
          </a:prstGeom>
          <a:solidFill>
            <a:srgbClr val="92D050"/>
          </a:solidFill>
        </p:spPr>
        <p:txBody>
          <a:bodyPr wrap="square">
            <a:spAutoFit/>
          </a:bodyPr>
          <a:lstStyle/>
          <a:p>
            <a:pPr algn="ctr"/>
            <a:r>
              <a:rPr lang="en-US" sz="2800" b="1" dirty="0" smtClean="0"/>
              <a:t>Numbers 28:</a:t>
            </a:r>
          </a:p>
          <a:p>
            <a:r>
              <a:rPr lang="en-US" sz="2800" b="1" dirty="0" smtClean="0"/>
              <a:t>1 ¶ And the LORD </a:t>
            </a:r>
            <a:r>
              <a:rPr lang="en-US" sz="2800" b="1" dirty="0" err="1" smtClean="0"/>
              <a:t>spake</a:t>
            </a:r>
            <a:r>
              <a:rPr lang="en-US" sz="2800" b="1" dirty="0" smtClean="0"/>
              <a:t> unto Moses, saying,</a:t>
            </a:r>
          </a:p>
          <a:p>
            <a:r>
              <a:rPr lang="en-US" sz="2800" b="1" dirty="0" smtClean="0"/>
              <a:t> </a:t>
            </a:r>
          </a:p>
          <a:p>
            <a:r>
              <a:rPr lang="en-US" sz="2800" b="1" dirty="0" smtClean="0"/>
              <a:t> 2 Command the children of Israel, and say unto them, My offering, and my bread for my sacrifices made by fire, for a sweet </a:t>
            </a:r>
            <a:r>
              <a:rPr lang="en-US" sz="2800" b="1" dirty="0" err="1" smtClean="0"/>
              <a:t>savour</a:t>
            </a:r>
            <a:r>
              <a:rPr lang="en-US" sz="2800" b="1" dirty="0" smtClean="0"/>
              <a:t> unto me, shall ye observe to offer unto me in their due </a:t>
            </a:r>
            <a:r>
              <a:rPr lang="en-US" sz="3600" b="1" u="sng" dirty="0" smtClean="0">
                <a:solidFill>
                  <a:srgbClr val="C00000"/>
                </a:solidFill>
              </a:rPr>
              <a:t>season</a:t>
            </a:r>
            <a:r>
              <a:rPr lang="en-US" sz="2800" b="1" dirty="0" smtClean="0"/>
              <a:t>.</a:t>
            </a:r>
          </a:p>
          <a:p>
            <a:r>
              <a:rPr lang="en-US" sz="2800" b="1" dirty="0" smtClean="0"/>
              <a:t> </a:t>
            </a:r>
          </a:p>
          <a:p>
            <a:r>
              <a:rPr lang="en-US" sz="2800" b="1" dirty="0" smtClean="0"/>
              <a:t> 3 And thou </a:t>
            </a:r>
            <a:r>
              <a:rPr lang="en-US" sz="2800" b="1" dirty="0" err="1" smtClean="0"/>
              <a:t>shalt</a:t>
            </a:r>
            <a:r>
              <a:rPr lang="en-US" sz="2800" b="1" dirty="0" smtClean="0"/>
              <a:t> say unto them, This is the offering made by fire which ye shall offer unto the LORD; two lambs of the first year without spot day by day, for a continual burnt offering.</a:t>
            </a:r>
          </a:p>
          <a:p>
            <a:r>
              <a:rPr lang="en-US" sz="2800" b="1" dirty="0" smtClean="0"/>
              <a:t>  </a:t>
            </a:r>
          </a:p>
          <a:p>
            <a:r>
              <a:rPr lang="en-US" sz="2800" b="1" dirty="0" smtClean="0"/>
              <a:t> 4 The one lamb </a:t>
            </a:r>
            <a:r>
              <a:rPr lang="en-US" sz="2800" b="1" dirty="0" err="1" smtClean="0"/>
              <a:t>shalt</a:t>
            </a:r>
            <a:r>
              <a:rPr lang="en-US" sz="2800" b="1" dirty="0" smtClean="0"/>
              <a:t> thou offer in the morning, and the other lamb </a:t>
            </a:r>
            <a:r>
              <a:rPr lang="en-US" sz="2800" b="1" dirty="0" err="1" smtClean="0"/>
              <a:t>shalt</a:t>
            </a:r>
            <a:r>
              <a:rPr lang="en-US" sz="2800" b="1" dirty="0" smtClean="0"/>
              <a:t> thou offer at even;</a:t>
            </a:r>
            <a:endParaRPr lang="en-US" sz="2800" b="1" dirty="0"/>
          </a:p>
        </p:txBody>
      </p:sp>
    </p:spTree>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err="1" smtClean="0"/>
              <a:t>Amidah</a:t>
            </a:r>
            <a:r>
              <a:rPr lang="en-US" sz="4000" b="1" dirty="0" smtClean="0"/>
              <a:t> = Standing </a:t>
            </a:r>
            <a:endParaRPr lang="en-US" sz="4000" b="1" dirty="0"/>
          </a:p>
        </p:txBody>
      </p:sp>
      <p:sp>
        <p:nvSpPr>
          <p:cNvPr id="3" name="Content Placeholder 2"/>
          <p:cNvSpPr>
            <a:spLocks noGrp="1"/>
          </p:cNvSpPr>
          <p:nvPr>
            <p:ph idx="1"/>
          </p:nvPr>
        </p:nvSpPr>
        <p:spPr>
          <a:xfrm>
            <a:off x="457200" y="838200"/>
            <a:ext cx="8229600" cy="5638800"/>
          </a:xfrm>
          <a:solidFill>
            <a:srgbClr val="92D050"/>
          </a:solidFill>
        </p:spPr>
        <p:txBody>
          <a:bodyPr>
            <a:normAutofit/>
          </a:bodyPr>
          <a:lstStyle/>
          <a:p>
            <a:pPr>
              <a:buNone/>
            </a:pPr>
            <a:r>
              <a:rPr lang="en-US" dirty="0" smtClean="0"/>
              <a:t>	</a:t>
            </a:r>
            <a:r>
              <a:rPr lang="en-US" sz="3400" b="1" dirty="0" smtClean="0"/>
              <a:t>The </a:t>
            </a:r>
            <a:r>
              <a:rPr lang="en-US" sz="3400" b="1" dirty="0"/>
              <a:t>name "</a:t>
            </a:r>
            <a:r>
              <a:rPr lang="en-US" sz="3400" b="1" dirty="0" err="1"/>
              <a:t>Amidah</a:t>
            </a:r>
            <a:r>
              <a:rPr lang="en-US" sz="3400" b="1" dirty="0"/>
              <a:t>," which literally is the Hebrew gerund of "standing," comes from the fact that the worshipper recites the prayer while standing with feet firmly together. This is done to imitate the </a:t>
            </a:r>
            <a:r>
              <a:rPr lang="en-US" sz="3400" b="1" dirty="0">
                <a:hlinkClick r:id="rId2" tooltip="angel"/>
              </a:rPr>
              <a:t>angels</a:t>
            </a:r>
            <a:r>
              <a:rPr lang="en-US" sz="3400" b="1" dirty="0"/>
              <a:t>, whom </a:t>
            </a:r>
            <a:r>
              <a:rPr lang="en-US" sz="3400" b="1" dirty="0">
                <a:hlinkClick r:id="rId3" tooltip="Ezekiel"/>
              </a:rPr>
              <a:t>Ezekiel</a:t>
            </a:r>
            <a:r>
              <a:rPr lang="en-US" sz="3400" b="1" dirty="0"/>
              <a:t> perceived as having "one straight leg. As worshippers address the Divine Presence, they must remove all material thoughts from their minds, just as angels are purely spiritual beings. </a:t>
            </a:r>
            <a:r>
              <a:rPr lang="en-US" sz="3400" b="1" dirty="0" smtClean="0"/>
              <a:t> </a:t>
            </a:r>
            <a:endParaRPr lang="en-US" b="1" dirty="0"/>
          </a:p>
        </p:txBody>
      </p:sp>
    </p:spTree>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8200"/>
            <a:ext cx="8382000" cy="4648200"/>
          </a:xfrm>
          <a:solidFill>
            <a:srgbClr val="92D050"/>
          </a:solidFill>
        </p:spPr>
        <p:txBody>
          <a:bodyPr>
            <a:noAutofit/>
          </a:bodyPr>
          <a:lstStyle/>
          <a:p>
            <a:r>
              <a:rPr lang="en-US" sz="9600" b="1" dirty="0" err="1" smtClean="0"/>
              <a:t>Yeshua’s</a:t>
            </a:r>
            <a:r>
              <a:rPr lang="en-US" sz="9600" b="1" dirty="0" smtClean="0"/>
              <a:t> Prayer</a:t>
            </a:r>
            <a:br>
              <a:rPr lang="en-US" sz="9600" b="1" dirty="0" smtClean="0"/>
            </a:br>
            <a:r>
              <a:rPr lang="en-US" sz="9600" b="1" dirty="0" smtClean="0"/>
              <a:t> &amp; </a:t>
            </a:r>
            <a:br>
              <a:rPr lang="en-US" sz="9600" b="1" dirty="0" smtClean="0"/>
            </a:br>
            <a:r>
              <a:rPr lang="en-US" sz="9600" b="1" dirty="0" smtClean="0"/>
              <a:t>The </a:t>
            </a:r>
            <a:r>
              <a:rPr lang="en-US" sz="9600" b="1" dirty="0" err="1" smtClean="0"/>
              <a:t>Amidah</a:t>
            </a:r>
            <a:endParaRPr lang="en-US" sz="9600" dirty="0"/>
          </a:p>
        </p:txBody>
      </p:sp>
    </p:spTree>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prstClr val="black"/>
                </a:solidFill>
                <a:latin typeface="Calibri" pitchFamily="34" charset="0"/>
                <a:ea typeface="Times New Roman" pitchFamily="18" charset="0"/>
                <a:cs typeface="Times New Roman" pitchFamily="18" charset="0"/>
              </a:rPr>
              <a:t/>
            </a:r>
            <a:br>
              <a:rPr lang="en-US" sz="6000" b="1" dirty="0" smtClean="0">
                <a:solidFill>
                  <a:prstClr val="black"/>
                </a:solidFill>
                <a:latin typeface="Calibri" pitchFamily="34" charset="0"/>
                <a:ea typeface="Times New Roman" pitchFamily="18" charset="0"/>
                <a:cs typeface="Times New Roman" pitchFamily="18" charset="0"/>
              </a:rPr>
            </a:br>
            <a:r>
              <a:rPr lang="en-US" sz="6000" b="1" dirty="0" smtClean="0">
                <a:solidFill>
                  <a:prstClr val="black"/>
                </a:solidFill>
                <a:latin typeface="Calibri" pitchFamily="34" charset="0"/>
                <a:ea typeface="Times New Roman" pitchFamily="18" charset="0"/>
                <a:cs typeface="Times New Roman" pitchFamily="18" charset="0"/>
              </a:rPr>
              <a:t>Luke 4:16</a:t>
            </a:r>
            <a:r>
              <a:rPr lang="en-US" sz="6000" b="1" dirty="0" smtClean="0">
                <a:solidFill>
                  <a:srgbClr val="000000"/>
                </a:solidFill>
                <a:latin typeface="Arial" pitchFamily="34" charset="0"/>
                <a:ea typeface="Times New Roman" pitchFamily="18" charset="0"/>
                <a:cs typeface="Arial" pitchFamily="34" charset="0"/>
              </a:rPr>
              <a:t> </a:t>
            </a:r>
            <a:r>
              <a:rPr lang="en-US" sz="6000" b="1" dirty="0" smtClean="0"/>
              <a:t/>
            </a:r>
            <a:br>
              <a:rPr lang="en-US" sz="6000" b="1" dirty="0" smtClean="0"/>
            </a:br>
            <a:endParaRPr lang="en-US" sz="6000" dirty="0"/>
          </a:p>
        </p:txBody>
      </p:sp>
      <p:sp>
        <p:nvSpPr>
          <p:cNvPr id="3" name="Content Placeholder 2"/>
          <p:cNvSpPr>
            <a:spLocks noGrp="1"/>
          </p:cNvSpPr>
          <p:nvPr>
            <p:ph idx="1"/>
          </p:nvPr>
        </p:nvSpPr>
        <p:spPr>
          <a:solidFill>
            <a:srgbClr val="92D050"/>
          </a:solidFill>
        </p:spPr>
        <p:txBody>
          <a:bodyPr>
            <a:normAutofit fontScale="92500" lnSpcReduction="20000"/>
          </a:bodyPr>
          <a:lstStyle/>
          <a:p>
            <a:pPr marL="0" lvl="0" indent="0" fontAlgn="base">
              <a:spcBef>
                <a:spcPct val="0"/>
              </a:spcBef>
              <a:spcAft>
                <a:spcPct val="0"/>
              </a:spcAft>
              <a:buNone/>
            </a:pPr>
            <a:r>
              <a:rPr lang="en-US" b="1" dirty="0" smtClean="0">
                <a:latin typeface="Calibri" pitchFamily="34" charset="0"/>
                <a:ea typeface="Times New Roman" pitchFamily="18" charset="0"/>
                <a:cs typeface="Times New Roman" pitchFamily="18" charset="0"/>
              </a:rPr>
              <a:t>And he came to Nazareth, where he had been brought up: </a:t>
            </a:r>
            <a:r>
              <a:rPr lang="en-US" b="1" dirty="0" smtClean="0">
                <a:solidFill>
                  <a:srgbClr val="FFFFFF"/>
                </a:solidFill>
                <a:latin typeface="Calibri" pitchFamily="34" charset="0"/>
                <a:ea typeface="Times New Roman" pitchFamily="18" charset="0"/>
                <a:cs typeface="Times New Roman" pitchFamily="18" charset="0"/>
              </a:rPr>
              <a:t>.</a:t>
            </a:r>
            <a:r>
              <a:rPr lang="en-US" b="1" dirty="0" smtClean="0">
                <a:latin typeface="Calibri" pitchFamily="34" charset="0"/>
                <a:ea typeface="Times New Roman" pitchFamily="18" charset="0"/>
                <a:cs typeface="Times New Roman" pitchFamily="18" charset="0"/>
              </a:rPr>
              <a:t>and, as his custom was, </a:t>
            </a:r>
            <a:r>
              <a:rPr lang="en-US" b="1" dirty="0" smtClean="0">
                <a:solidFill>
                  <a:srgbClr val="FFFFFF"/>
                </a:solidFill>
                <a:latin typeface="Calibri" pitchFamily="34" charset="0"/>
                <a:ea typeface="Times New Roman" pitchFamily="18" charset="0"/>
                <a:cs typeface="Times New Roman" pitchFamily="18" charset="0"/>
              </a:rPr>
              <a:t>.</a:t>
            </a:r>
            <a:r>
              <a:rPr lang="en-US" b="1" dirty="0" smtClean="0">
                <a:latin typeface="Calibri" pitchFamily="34" charset="0"/>
                <a:ea typeface="Times New Roman" pitchFamily="18" charset="0"/>
                <a:cs typeface="Times New Roman" pitchFamily="18" charset="0"/>
              </a:rPr>
              <a:t>he went into the synagogue on the </a:t>
            </a:r>
            <a:r>
              <a:rPr lang="en-US" b="1" dirty="0" err="1" smtClean="0">
                <a:latin typeface="Calibri" pitchFamily="34" charset="0"/>
                <a:ea typeface="Times New Roman" pitchFamily="18" charset="0"/>
                <a:cs typeface="Times New Roman" pitchFamily="18" charset="0"/>
              </a:rPr>
              <a:t>sabbath</a:t>
            </a:r>
            <a:r>
              <a:rPr lang="en-US" b="1" dirty="0" smtClean="0">
                <a:latin typeface="Calibri" pitchFamily="34" charset="0"/>
                <a:ea typeface="Times New Roman" pitchFamily="18" charset="0"/>
                <a:cs typeface="Times New Roman" pitchFamily="18" charset="0"/>
              </a:rPr>
              <a:t> day, and stood up for to read.  </a:t>
            </a:r>
            <a:endParaRPr lang="en-US" b="1" dirty="0" smtClean="0">
              <a:solidFill>
                <a:srgbClr val="000000"/>
              </a:solidFill>
              <a:latin typeface="Arial" pitchFamily="34" charset="0"/>
              <a:ea typeface="Times New Roman" pitchFamily="18" charset="0"/>
              <a:cs typeface="Arial" pitchFamily="34" charset="0"/>
            </a:endParaRPr>
          </a:p>
          <a:p>
            <a:pPr marL="0" lvl="0" indent="0" fontAlgn="base">
              <a:spcBef>
                <a:spcPct val="0"/>
              </a:spcBef>
              <a:spcAft>
                <a:spcPct val="0"/>
              </a:spcAft>
              <a:buNone/>
            </a:pPr>
            <a:endParaRPr lang="en-US" dirty="0" smtClean="0">
              <a:solidFill>
                <a:srgbClr val="000000"/>
              </a:solidFill>
              <a:latin typeface="Arial" pitchFamily="34" charset="0"/>
              <a:ea typeface="Times New Roman" pitchFamily="18" charset="0"/>
              <a:cs typeface="Arial" pitchFamily="34" charset="0"/>
            </a:endParaRPr>
          </a:p>
          <a:p>
            <a:pPr lvl="0" algn="ctr" fontAlgn="base">
              <a:spcBef>
                <a:spcPct val="0"/>
              </a:spcBef>
              <a:spcAft>
                <a:spcPct val="0"/>
              </a:spcAft>
            </a:pPr>
            <a:r>
              <a:rPr lang="en-US" b="1" dirty="0" smtClean="0">
                <a:solidFill>
                  <a:srgbClr val="000000"/>
                </a:solidFill>
                <a:latin typeface="Arial" pitchFamily="34" charset="0"/>
                <a:ea typeface="Times New Roman" pitchFamily="18" charset="0"/>
                <a:cs typeface="Arial" pitchFamily="34" charset="0"/>
              </a:rPr>
              <a:t>Acts 13:15</a:t>
            </a:r>
          </a:p>
          <a:p>
            <a:pPr marL="0" lvl="0" indent="0" fontAlgn="base">
              <a:spcBef>
                <a:spcPct val="0"/>
              </a:spcBef>
              <a:spcAft>
                <a:spcPct val="0"/>
              </a:spcAft>
              <a:buNone/>
            </a:pPr>
            <a:r>
              <a:rPr lang="en-US" dirty="0" smtClean="0">
                <a:solidFill>
                  <a:srgbClr val="000000"/>
                </a:solidFill>
                <a:latin typeface="Arial" pitchFamily="34" charset="0"/>
                <a:ea typeface="Times New Roman" pitchFamily="18" charset="0"/>
                <a:cs typeface="Arial" pitchFamily="34" charset="0"/>
              </a:rPr>
              <a:t>And after the </a:t>
            </a:r>
            <a:r>
              <a:rPr lang="en-US" b="1" dirty="0" smtClean="0">
                <a:solidFill>
                  <a:srgbClr val="000000"/>
                </a:solidFill>
                <a:latin typeface="Arial" pitchFamily="34" charset="0"/>
                <a:ea typeface="Times New Roman" pitchFamily="18" charset="0"/>
                <a:cs typeface="Arial" pitchFamily="34" charset="0"/>
              </a:rPr>
              <a:t>reading of the law and the prophets</a:t>
            </a:r>
            <a:r>
              <a:rPr lang="en-US" dirty="0" smtClean="0">
                <a:solidFill>
                  <a:srgbClr val="000000"/>
                </a:solidFill>
                <a:latin typeface="Arial" pitchFamily="34" charset="0"/>
                <a:ea typeface="Times New Roman" pitchFamily="18" charset="0"/>
                <a:cs typeface="Arial" pitchFamily="34" charset="0"/>
              </a:rPr>
              <a:t>, the rulers of the synagogue sent unto them, saying, Ye and brethren, if ye have any </a:t>
            </a:r>
            <a:r>
              <a:rPr lang="en-US" b="1" dirty="0" smtClean="0">
                <a:solidFill>
                  <a:srgbClr val="000000"/>
                </a:solidFill>
                <a:latin typeface="Arial" pitchFamily="34" charset="0"/>
                <a:ea typeface="Times New Roman" pitchFamily="18" charset="0"/>
                <a:cs typeface="Arial" pitchFamily="34" charset="0"/>
              </a:rPr>
              <a:t>word of exhortation</a:t>
            </a:r>
            <a:r>
              <a:rPr lang="en-US" dirty="0" smtClean="0">
                <a:solidFill>
                  <a:srgbClr val="000000"/>
                </a:solidFill>
                <a:latin typeface="Arial" pitchFamily="34" charset="0"/>
                <a:ea typeface="Times New Roman" pitchFamily="18" charset="0"/>
                <a:cs typeface="Arial" pitchFamily="34" charset="0"/>
              </a:rPr>
              <a:t> for the people, say on. </a:t>
            </a:r>
            <a:endParaRPr lang="en-US" sz="4400" dirty="0" smtClean="0">
              <a:latin typeface="Arial" pitchFamily="34" charset="0"/>
              <a:cs typeface="Arial" pitchFamily="34" charset="0"/>
            </a:endParaRPr>
          </a:p>
          <a:p>
            <a:endParaRPr lang="en-US" dirty="0"/>
          </a:p>
        </p:txBody>
      </p:sp>
    </p:spTree>
  </p:cSld>
  <p:clrMapOvr>
    <a:masterClrMapping/>
  </p:clrMapOvr>
  <p:transition spd="med">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 </a:t>
            </a:r>
            <a:endParaRPr lang="en-US" sz="5400" b="1" dirty="0"/>
          </a:p>
        </p:txBody>
      </p:sp>
      <p:sp>
        <p:nvSpPr>
          <p:cNvPr id="3" name="Content Placeholder 2"/>
          <p:cNvSpPr>
            <a:spLocks noGrp="1"/>
          </p:cNvSpPr>
          <p:nvPr>
            <p:ph idx="1"/>
          </p:nvPr>
        </p:nvSpPr>
        <p:spPr>
          <a:xfrm>
            <a:off x="381000" y="228600"/>
            <a:ext cx="8458200" cy="6629400"/>
          </a:xfrm>
          <a:solidFill>
            <a:srgbClr val="92D050"/>
          </a:solidFill>
        </p:spPr>
        <p:txBody>
          <a:bodyPr>
            <a:normAutofit fontScale="85000" lnSpcReduction="20000"/>
          </a:bodyPr>
          <a:lstStyle/>
          <a:p>
            <a:pPr>
              <a:buNone/>
            </a:pPr>
            <a:endParaRPr lang="en-US" sz="3500" b="1" dirty="0" smtClean="0"/>
          </a:p>
          <a:p>
            <a:pPr>
              <a:buNone/>
            </a:pPr>
            <a:r>
              <a:rPr lang="en-US" sz="3500" b="1" dirty="0" smtClean="0"/>
              <a:t>1. The </a:t>
            </a:r>
            <a:r>
              <a:rPr lang="en-US" sz="3500" b="1" dirty="0"/>
              <a:t>first three blessings as a section are known as the </a:t>
            </a:r>
            <a:r>
              <a:rPr lang="en-US" sz="3500" b="1" i="1" dirty="0" err="1">
                <a:solidFill>
                  <a:srgbClr val="C00000"/>
                </a:solidFill>
              </a:rPr>
              <a:t>shevach</a:t>
            </a:r>
            <a:r>
              <a:rPr lang="en-US" sz="3500" b="1" dirty="0">
                <a:solidFill>
                  <a:srgbClr val="C00000"/>
                </a:solidFill>
              </a:rPr>
              <a:t> ("praise"), </a:t>
            </a:r>
            <a:r>
              <a:rPr lang="en-US" sz="3500" b="1" dirty="0"/>
              <a:t>and serve to inspire the worshipper and </a:t>
            </a:r>
            <a:r>
              <a:rPr lang="en-US" sz="3500" b="1" dirty="0" smtClean="0"/>
              <a:t>invoke </a:t>
            </a:r>
            <a:r>
              <a:rPr lang="en-US" sz="3500" b="1" dirty="0" err="1" smtClean="0"/>
              <a:t>Elohim's</a:t>
            </a:r>
            <a:r>
              <a:rPr lang="en-US" sz="3500" b="1" dirty="0" smtClean="0"/>
              <a:t> </a:t>
            </a:r>
            <a:r>
              <a:rPr lang="en-US" sz="3500" b="1" dirty="0"/>
              <a:t>mercy. </a:t>
            </a:r>
            <a:endParaRPr lang="en-US" sz="3500" b="1" dirty="0" smtClean="0"/>
          </a:p>
          <a:p>
            <a:pPr>
              <a:buNone/>
            </a:pPr>
            <a:endParaRPr lang="en-US" sz="3500" b="1" dirty="0" smtClean="0"/>
          </a:p>
          <a:p>
            <a:pPr>
              <a:buNone/>
            </a:pPr>
            <a:r>
              <a:rPr lang="en-US" sz="3500" b="1" dirty="0" smtClean="0"/>
              <a:t>2. The </a:t>
            </a:r>
            <a:r>
              <a:rPr lang="en-US" sz="3500" b="1" dirty="0"/>
              <a:t>middle thirteen blessings compose the </a:t>
            </a:r>
            <a:r>
              <a:rPr lang="en-US" sz="3500" b="1" i="1" dirty="0" err="1">
                <a:solidFill>
                  <a:srgbClr val="C00000"/>
                </a:solidFill>
              </a:rPr>
              <a:t>bakashah</a:t>
            </a:r>
            <a:r>
              <a:rPr lang="en-US" sz="3500" b="1" dirty="0">
                <a:solidFill>
                  <a:srgbClr val="C00000"/>
                </a:solidFill>
              </a:rPr>
              <a:t> ("request"),</a:t>
            </a:r>
            <a:r>
              <a:rPr lang="en-US" sz="3500" b="1" dirty="0"/>
              <a:t> with </a:t>
            </a:r>
            <a:r>
              <a:rPr lang="en-US" sz="3500" b="1" dirty="0">
                <a:solidFill>
                  <a:srgbClr val="C00000"/>
                </a:solidFill>
              </a:rPr>
              <a:t>six personal requests</a:t>
            </a:r>
            <a:r>
              <a:rPr lang="en-US" sz="3500" b="1" dirty="0"/>
              <a:t>, </a:t>
            </a:r>
            <a:r>
              <a:rPr lang="en-US" sz="3500" b="1" dirty="0">
                <a:solidFill>
                  <a:srgbClr val="C00000"/>
                </a:solidFill>
              </a:rPr>
              <a:t>six communal requests,</a:t>
            </a:r>
            <a:r>
              <a:rPr lang="en-US" sz="3500" b="1" dirty="0"/>
              <a:t> and a </a:t>
            </a:r>
            <a:r>
              <a:rPr lang="en-US" sz="3500" b="1" dirty="0">
                <a:solidFill>
                  <a:srgbClr val="C00000"/>
                </a:solidFill>
              </a:rPr>
              <a:t>final request </a:t>
            </a:r>
            <a:r>
              <a:rPr lang="en-US" sz="3500" b="1" dirty="0" smtClean="0">
                <a:solidFill>
                  <a:srgbClr val="C00000"/>
                </a:solidFill>
              </a:rPr>
              <a:t>that </a:t>
            </a:r>
            <a:r>
              <a:rPr lang="en-US" sz="3500" b="1" dirty="0" err="1" smtClean="0">
                <a:solidFill>
                  <a:srgbClr val="C00000"/>
                </a:solidFill>
              </a:rPr>
              <a:t>Elohim</a:t>
            </a:r>
            <a:r>
              <a:rPr lang="en-US" sz="3500" b="1" dirty="0" smtClean="0">
                <a:solidFill>
                  <a:srgbClr val="C00000"/>
                </a:solidFill>
              </a:rPr>
              <a:t> </a:t>
            </a:r>
            <a:r>
              <a:rPr lang="en-US" sz="3500" b="1" dirty="0">
                <a:solidFill>
                  <a:srgbClr val="C00000"/>
                </a:solidFill>
              </a:rPr>
              <a:t>accept the prayers. </a:t>
            </a:r>
            <a:endParaRPr lang="en-US" sz="3500" b="1" dirty="0" smtClean="0">
              <a:solidFill>
                <a:srgbClr val="C00000"/>
              </a:solidFill>
            </a:endParaRPr>
          </a:p>
          <a:p>
            <a:pPr>
              <a:buNone/>
            </a:pPr>
            <a:endParaRPr lang="en-US" sz="3500" b="1" dirty="0" smtClean="0"/>
          </a:p>
          <a:p>
            <a:pPr>
              <a:buNone/>
            </a:pPr>
            <a:r>
              <a:rPr lang="en-US" sz="3500" b="1" dirty="0" smtClean="0"/>
              <a:t>3. The </a:t>
            </a:r>
            <a:r>
              <a:rPr lang="en-US" sz="3500" b="1" dirty="0"/>
              <a:t>final three blessings, known as the </a:t>
            </a:r>
            <a:r>
              <a:rPr lang="en-US" sz="3500" b="1" i="1" dirty="0" err="1">
                <a:solidFill>
                  <a:srgbClr val="C00000"/>
                </a:solidFill>
              </a:rPr>
              <a:t>hoda'ah</a:t>
            </a:r>
            <a:r>
              <a:rPr lang="en-US" sz="3500" b="1" dirty="0">
                <a:solidFill>
                  <a:srgbClr val="C00000"/>
                </a:solidFill>
              </a:rPr>
              <a:t> ("gratitude"),</a:t>
            </a:r>
            <a:r>
              <a:rPr lang="en-US" sz="3500" b="1" dirty="0"/>
              <a:t> </a:t>
            </a:r>
            <a:r>
              <a:rPr lang="en-US" sz="3500" b="1" dirty="0" smtClean="0"/>
              <a:t>thank </a:t>
            </a:r>
            <a:r>
              <a:rPr lang="en-US" sz="3500" b="1" dirty="0" err="1" smtClean="0"/>
              <a:t>Elohim</a:t>
            </a:r>
            <a:r>
              <a:rPr lang="en-US" sz="3500" b="1" dirty="0" smtClean="0"/>
              <a:t> </a:t>
            </a:r>
            <a:r>
              <a:rPr lang="en-US" sz="3500" b="1" dirty="0"/>
              <a:t>for the opportunity to serve Him. The </a:t>
            </a:r>
            <a:r>
              <a:rPr lang="en-US" sz="3500" b="1" i="1" dirty="0" err="1"/>
              <a:t>shevach</a:t>
            </a:r>
            <a:r>
              <a:rPr lang="en-US" sz="3500" b="1" dirty="0"/>
              <a:t> and </a:t>
            </a:r>
            <a:r>
              <a:rPr lang="en-US" sz="3500" b="1" i="1" dirty="0" err="1"/>
              <a:t>hoda'ah</a:t>
            </a:r>
            <a:r>
              <a:rPr lang="en-US" sz="3500" b="1" dirty="0"/>
              <a:t> are standard for every </a:t>
            </a:r>
            <a:r>
              <a:rPr lang="en-US" sz="3500" b="1" dirty="0" err="1"/>
              <a:t>Amidah</a:t>
            </a:r>
            <a:r>
              <a:rPr lang="en-US" sz="3500" b="1" dirty="0"/>
              <a:t>, </a:t>
            </a:r>
            <a:r>
              <a:rPr lang="en-US" sz="3500" b="1" dirty="0" smtClean="0"/>
              <a:t> </a:t>
            </a:r>
            <a:endParaRPr lang="en-US" sz="3500" b="1" dirty="0"/>
          </a:p>
          <a:p>
            <a:pPr algn="ctr">
              <a:buNone/>
            </a:pPr>
            <a:endParaRPr lang="en-US" b="1" dirty="0" smtClean="0"/>
          </a:p>
          <a:p>
            <a:pPr algn="ctr">
              <a:buNone/>
            </a:pPr>
            <a:r>
              <a:rPr lang="en-US" sz="3800" b="1" dirty="0" smtClean="0"/>
              <a:t> </a:t>
            </a:r>
            <a:endParaRPr lang="en-US" sz="3800" b="1" dirty="0"/>
          </a:p>
        </p:txBody>
      </p:sp>
    </p:spTree>
  </p:cSld>
  <p:clrMapOvr>
    <a:masterClrMapping/>
  </p:clrMapOvr>
  <p:transition spd="med">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609600"/>
            <a:ext cx="8229600" cy="5897563"/>
          </a:xfrm>
          <a:solidFill>
            <a:srgbClr val="92D050"/>
          </a:solidFill>
        </p:spPr>
        <p:txBody>
          <a:bodyPr/>
          <a:lstStyle/>
          <a:p>
            <a:pPr algn="ctr">
              <a:buNone/>
            </a:pPr>
            <a:r>
              <a:rPr lang="en-US" b="1" dirty="0" smtClean="0"/>
              <a:t>	</a:t>
            </a:r>
            <a:r>
              <a:rPr lang="en-US" sz="4800" b="1" dirty="0" smtClean="0"/>
              <a:t>This same structure is apparent in the </a:t>
            </a:r>
            <a:r>
              <a:rPr lang="en-US" sz="4800" b="1" i="1" dirty="0" err="1" smtClean="0"/>
              <a:t>Tefillat</a:t>
            </a:r>
            <a:r>
              <a:rPr lang="en-US" sz="4800" b="1" i="1" dirty="0" smtClean="0"/>
              <a:t> ha </a:t>
            </a:r>
            <a:r>
              <a:rPr lang="en-US" sz="4800" b="1" i="1" dirty="0" err="1" smtClean="0"/>
              <a:t>Talmidim</a:t>
            </a:r>
            <a:r>
              <a:rPr lang="en-US" sz="4800" b="1" i="1" dirty="0" smtClean="0"/>
              <a:t>, </a:t>
            </a:r>
          </a:p>
          <a:p>
            <a:pPr algn="ctr">
              <a:buNone/>
            </a:pPr>
            <a:r>
              <a:rPr lang="en-US" sz="4800" b="1" dirty="0" smtClean="0"/>
              <a:t>or </a:t>
            </a:r>
          </a:p>
          <a:p>
            <a:pPr algn="ctr">
              <a:buNone/>
            </a:pPr>
            <a:r>
              <a:rPr lang="en-US" sz="4800" b="1" dirty="0" smtClean="0"/>
              <a:t>Disciples’ Prayer, which </a:t>
            </a:r>
            <a:r>
              <a:rPr lang="en-US" sz="4800" b="1" dirty="0" err="1" smtClean="0"/>
              <a:t>Yeshua</a:t>
            </a:r>
            <a:r>
              <a:rPr lang="en-US" sz="4800" b="1" dirty="0" smtClean="0"/>
              <a:t> taught:</a:t>
            </a:r>
          </a:p>
          <a:p>
            <a:endParaRPr lang="en-US" dirty="0"/>
          </a:p>
        </p:txBody>
      </p:sp>
    </p:spTree>
  </p:cSld>
  <p:clrMapOvr>
    <a:masterClrMapping/>
  </p:clrMapOvr>
  <p:transition spd="med">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381000"/>
          <a:ext cx="8534400" cy="6096000"/>
        </p:xfrm>
        <a:graphic>
          <a:graphicData uri="http://schemas.openxmlformats.org/drawingml/2006/table">
            <a:tbl>
              <a:tblPr/>
              <a:tblGrid>
                <a:gridCol w="4439610"/>
                <a:gridCol w="4094790"/>
              </a:tblGrid>
              <a:tr h="1030948">
                <a:tc>
                  <a:txBody>
                    <a:bodyPr/>
                    <a:lstStyle/>
                    <a:p>
                      <a:r>
                        <a:rPr lang="en-US" sz="2400" b="1" dirty="0">
                          <a:solidFill>
                            <a:schemeClr val="tx1"/>
                          </a:solidFill>
                        </a:rPr>
                        <a:t>Our Father, Who is in Heaven, Hallowed be Your Name.</a:t>
                      </a:r>
                    </a:p>
                  </a:txBody>
                  <a:tcPr marL="53297" marR="53297" marT="53297" marB="33368" anchor="ctr">
                    <a:lnL>
                      <a:noFill/>
                    </a:lnL>
                    <a:lnR>
                      <a:noFill/>
                    </a:lnR>
                    <a:lnT>
                      <a:noFill/>
                    </a:lnT>
                    <a:lnB>
                      <a:noFill/>
                    </a:lnB>
                    <a:solidFill>
                      <a:srgbClr val="92D050"/>
                    </a:solidFill>
                  </a:tcPr>
                </a:tc>
                <a:tc>
                  <a:txBody>
                    <a:bodyPr/>
                    <a:lstStyle/>
                    <a:p>
                      <a:r>
                        <a:rPr lang="en-US" sz="2800" b="1" dirty="0">
                          <a:solidFill>
                            <a:schemeClr val="tx1"/>
                          </a:solidFill>
                        </a:rPr>
                        <a:t>Opening benedictions, </a:t>
                      </a:r>
                      <a:r>
                        <a:rPr lang="en-US" sz="2800" b="1" dirty="0" smtClean="0">
                          <a:solidFill>
                            <a:schemeClr val="tx1"/>
                          </a:solidFill>
                        </a:rPr>
                        <a:t>praising </a:t>
                      </a:r>
                      <a:r>
                        <a:rPr lang="en-US" sz="2800" b="1" dirty="0" err="1" smtClean="0">
                          <a:solidFill>
                            <a:schemeClr val="tx1"/>
                          </a:solidFill>
                        </a:rPr>
                        <a:t>Elohim</a:t>
                      </a:r>
                      <a:endParaRPr lang="en-US" sz="2800" b="1" dirty="0">
                        <a:solidFill>
                          <a:schemeClr val="tx1"/>
                        </a:solidFill>
                      </a:endParaRPr>
                    </a:p>
                  </a:txBody>
                  <a:tcPr marL="53297" marR="53297" marT="53297" marB="33368" anchor="ctr">
                    <a:lnL>
                      <a:noFill/>
                    </a:lnL>
                    <a:lnR>
                      <a:noFill/>
                    </a:lnR>
                    <a:lnT>
                      <a:noFill/>
                    </a:lnT>
                    <a:lnB>
                      <a:noFill/>
                    </a:lnB>
                  </a:tcPr>
                </a:tc>
              </a:tr>
              <a:tr h="3733790">
                <a:tc>
                  <a:txBody>
                    <a:bodyPr/>
                    <a:lstStyle/>
                    <a:p>
                      <a:r>
                        <a:rPr lang="en-US" sz="2400" b="1" dirty="0">
                          <a:solidFill>
                            <a:schemeClr val="tx1"/>
                          </a:solidFill>
                        </a:rPr>
                        <a:t>Your Kingdom come, Your will be done on earth as it is in Heaven.</a:t>
                      </a:r>
                      <a:br>
                        <a:rPr lang="en-US" sz="2400" b="1" dirty="0">
                          <a:solidFill>
                            <a:schemeClr val="tx1"/>
                          </a:solidFill>
                        </a:rPr>
                      </a:br>
                      <a:r>
                        <a:rPr lang="en-US" sz="2400" b="1" dirty="0">
                          <a:solidFill>
                            <a:schemeClr val="tx1"/>
                          </a:solidFill>
                        </a:rPr>
                        <a:t>Give us this day our daily bread.</a:t>
                      </a:r>
                      <a:br>
                        <a:rPr lang="en-US" sz="2400" b="1" dirty="0">
                          <a:solidFill>
                            <a:schemeClr val="tx1"/>
                          </a:solidFill>
                        </a:rPr>
                      </a:br>
                      <a:r>
                        <a:rPr lang="en-US" sz="2400" b="1" dirty="0">
                          <a:solidFill>
                            <a:schemeClr val="tx1"/>
                          </a:solidFill>
                        </a:rPr>
                        <a:t>And forgive us our trespasses, as we forgive those who trespass against us.</a:t>
                      </a:r>
                      <a:br>
                        <a:rPr lang="en-US" sz="2400" b="1" dirty="0">
                          <a:solidFill>
                            <a:schemeClr val="tx1"/>
                          </a:solidFill>
                        </a:rPr>
                      </a:br>
                      <a:r>
                        <a:rPr lang="en-US" sz="2400" b="1" dirty="0">
                          <a:solidFill>
                            <a:schemeClr val="tx1"/>
                          </a:solidFill>
                        </a:rPr>
                        <a:t>And lead us not into temptation, but deliver us from the Evil One.</a:t>
                      </a:r>
                    </a:p>
                  </a:txBody>
                  <a:tcPr marL="53297" marR="53297" marT="53297" marB="33368" anchor="ctr">
                    <a:lnL>
                      <a:noFill/>
                    </a:lnL>
                    <a:lnR>
                      <a:noFill/>
                    </a:lnR>
                    <a:lnT>
                      <a:noFill/>
                    </a:lnT>
                    <a:lnB>
                      <a:noFill/>
                    </a:lnB>
                    <a:solidFill>
                      <a:srgbClr val="92D050"/>
                    </a:solidFill>
                  </a:tcPr>
                </a:tc>
                <a:tc>
                  <a:txBody>
                    <a:bodyPr/>
                    <a:lstStyle/>
                    <a:p>
                      <a:r>
                        <a:rPr lang="en-US" sz="3200" b="1" i="0" dirty="0">
                          <a:solidFill>
                            <a:schemeClr val="tx1"/>
                          </a:solidFill>
                        </a:rPr>
                        <a:t>Petitions</a:t>
                      </a:r>
                    </a:p>
                  </a:txBody>
                  <a:tcPr marL="53297" marR="53297" marT="53297" marB="33368" anchor="ctr">
                    <a:lnL>
                      <a:noFill/>
                    </a:lnL>
                    <a:lnR>
                      <a:noFill/>
                    </a:lnR>
                    <a:lnT>
                      <a:noFill/>
                    </a:lnT>
                    <a:lnB>
                      <a:noFill/>
                    </a:lnB>
                  </a:tcPr>
                </a:tc>
              </a:tr>
              <a:tr h="1331262">
                <a:tc>
                  <a:txBody>
                    <a:bodyPr/>
                    <a:lstStyle/>
                    <a:p>
                      <a:r>
                        <a:rPr lang="en-US" sz="2400" b="1" dirty="0">
                          <a:solidFill>
                            <a:schemeClr val="tx1"/>
                          </a:solidFill>
                        </a:rPr>
                        <a:t>For to You belongs the Kingdom, and the Power, and the Glory forever.  Amen.</a:t>
                      </a:r>
                    </a:p>
                  </a:txBody>
                  <a:tcPr marL="53297" marR="53297" marT="53297" marB="33368" anchor="ctr">
                    <a:lnL>
                      <a:noFill/>
                    </a:lnL>
                    <a:lnR>
                      <a:noFill/>
                    </a:lnR>
                    <a:lnT>
                      <a:noFill/>
                    </a:lnT>
                    <a:lnB>
                      <a:noFill/>
                    </a:lnB>
                    <a:solidFill>
                      <a:srgbClr val="92D050"/>
                    </a:solidFill>
                  </a:tcPr>
                </a:tc>
                <a:tc>
                  <a:txBody>
                    <a:bodyPr/>
                    <a:lstStyle/>
                    <a:p>
                      <a:r>
                        <a:rPr lang="en-US" sz="2800" b="1" dirty="0">
                          <a:solidFill>
                            <a:schemeClr val="tx1"/>
                          </a:solidFill>
                        </a:rPr>
                        <a:t>Closing benedictions, again </a:t>
                      </a:r>
                      <a:r>
                        <a:rPr lang="en-US" sz="2800" b="1" dirty="0" smtClean="0">
                          <a:solidFill>
                            <a:schemeClr val="tx1"/>
                          </a:solidFill>
                        </a:rPr>
                        <a:t>praising </a:t>
                      </a:r>
                      <a:r>
                        <a:rPr lang="en-US" sz="2800" b="1" dirty="0" err="1" smtClean="0">
                          <a:solidFill>
                            <a:schemeClr val="tx1"/>
                          </a:solidFill>
                        </a:rPr>
                        <a:t>Elohim</a:t>
                      </a:r>
                      <a:endParaRPr lang="en-US" sz="2800" b="1" dirty="0">
                        <a:solidFill>
                          <a:schemeClr val="tx1"/>
                        </a:solidFill>
                      </a:endParaRPr>
                    </a:p>
                  </a:txBody>
                  <a:tcPr marL="53297" marR="53297" marT="53297" marB="33368" anchor="ctr">
                    <a:lnL>
                      <a:noFill/>
                    </a:lnL>
                    <a:lnR>
                      <a:noFill/>
                    </a:lnR>
                    <a:lnT>
                      <a:noFill/>
                    </a:lnT>
                    <a:lnB>
                      <a:noFill/>
                    </a:lnB>
                  </a:tcPr>
                </a:tc>
              </a:tr>
            </a:tbl>
          </a:graphicData>
        </a:graphic>
      </p:graphicFrame>
    </p:spTree>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Evidence of the </a:t>
            </a:r>
            <a:r>
              <a:rPr lang="en-US" b="1" dirty="0" err="1" smtClean="0"/>
              <a:t>Amidah</a:t>
            </a:r>
            <a:r>
              <a:rPr lang="en-US" b="1" dirty="0" smtClean="0"/>
              <a:t> in the 1</a:t>
            </a:r>
            <a:r>
              <a:rPr lang="en-US" b="1" baseline="30000" dirty="0" smtClean="0"/>
              <a:t>st</a:t>
            </a:r>
            <a:r>
              <a:rPr lang="en-US" b="1" dirty="0" smtClean="0"/>
              <a:t> century</a:t>
            </a:r>
            <a:endParaRPr lang="en-US" b="1" dirty="0"/>
          </a:p>
        </p:txBody>
      </p:sp>
      <p:sp>
        <p:nvSpPr>
          <p:cNvPr id="3" name="Content Placeholder 2"/>
          <p:cNvSpPr>
            <a:spLocks noGrp="1"/>
          </p:cNvSpPr>
          <p:nvPr>
            <p:ph idx="1"/>
          </p:nvPr>
        </p:nvSpPr>
        <p:spPr>
          <a:solidFill>
            <a:srgbClr val="92D050"/>
          </a:solidFill>
        </p:spPr>
        <p:txBody>
          <a:bodyPr>
            <a:normAutofit/>
          </a:bodyPr>
          <a:lstStyle/>
          <a:p>
            <a:pPr algn="ctr">
              <a:buNone/>
            </a:pPr>
            <a:r>
              <a:rPr lang="en-US" sz="4400" dirty="0" smtClean="0"/>
              <a:t>	</a:t>
            </a:r>
            <a:r>
              <a:rPr lang="en-US" sz="4400" b="1" dirty="0" smtClean="0"/>
              <a:t>Acts 2:42</a:t>
            </a:r>
          </a:p>
          <a:p>
            <a:pPr algn="ctr">
              <a:buNone/>
            </a:pPr>
            <a:r>
              <a:rPr lang="en-US" sz="4400" b="1" dirty="0" smtClean="0"/>
              <a:t>	and they were continuing steadfastly in the teaching of the apostles, and the fellowship, and the breaking of the bread, and </a:t>
            </a:r>
            <a:r>
              <a:rPr lang="en-US" sz="4400" b="1" u="sng" dirty="0" smtClean="0">
                <a:solidFill>
                  <a:srgbClr val="C00000"/>
                </a:solidFill>
              </a:rPr>
              <a:t>the prayers</a:t>
            </a:r>
            <a:r>
              <a:rPr lang="en-US" sz="4400" b="1" dirty="0" smtClean="0">
                <a:solidFill>
                  <a:schemeClr val="tx1">
                    <a:lumMod val="95000"/>
                    <a:lumOff val="5000"/>
                  </a:schemeClr>
                </a:solidFill>
              </a:rPr>
              <a:t>. (</a:t>
            </a:r>
            <a:r>
              <a:rPr lang="en-US" sz="4400" b="1" dirty="0" err="1" smtClean="0">
                <a:solidFill>
                  <a:schemeClr val="tx1">
                    <a:lumMod val="95000"/>
                    <a:lumOff val="5000"/>
                  </a:schemeClr>
                </a:solidFill>
              </a:rPr>
              <a:t>Tefillah</a:t>
            </a:r>
            <a:r>
              <a:rPr lang="en-US" sz="4400" b="1" dirty="0" smtClean="0">
                <a:solidFill>
                  <a:schemeClr val="tx1">
                    <a:lumMod val="95000"/>
                    <a:lumOff val="5000"/>
                  </a:schemeClr>
                </a:solidFill>
              </a:rPr>
              <a:t>)</a:t>
            </a:r>
          </a:p>
          <a:p>
            <a:endParaRPr lang="en-US" sz="4400" dirty="0"/>
          </a:p>
        </p:txBody>
      </p:sp>
    </p:spTree>
  </p:cSld>
  <p:clrMapOvr>
    <a:masterClrMapping/>
  </p:clrMapOvr>
  <p:transition spd="med">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838200"/>
            <a:ext cx="8229600" cy="4525963"/>
          </a:xfrm>
          <a:solidFill>
            <a:srgbClr val="92D050"/>
          </a:solidFill>
        </p:spPr>
        <p:txBody>
          <a:bodyPr/>
          <a:lstStyle/>
          <a:p>
            <a:pPr algn="ctr">
              <a:buNone/>
            </a:pPr>
            <a:r>
              <a:rPr lang="en-US" dirty="0" smtClean="0"/>
              <a:t>	</a:t>
            </a:r>
            <a:r>
              <a:rPr lang="en-US" sz="4800" b="1" dirty="0" smtClean="0"/>
              <a:t>Acts 3:1 </a:t>
            </a:r>
          </a:p>
          <a:p>
            <a:pPr>
              <a:buNone/>
            </a:pPr>
            <a:r>
              <a:rPr lang="en-US" sz="4800" b="1" dirty="0"/>
              <a:t>	</a:t>
            </a:r>
            <a:r>
              <a:rPr lang="en-US" sz="4800" b="1" dirty="0" smtClean="0"/>
              <a:t>¶ Now Peter and John went up together into the temple at </a:t>
            </a:r>
            <a:r>
              <a:rPr lang="en-US" sz="4800" b="1" u="sng" dirty="0" smtClean="0">
                <a:solidFill>
                  <a:srgbClr val="C00000"/>
                </a:solidFill>
              </a:rPr>
              <a:t>the hour of prayer, being the ninth hour.  </a:t>
            </a:r>
            <a:r>
              <a:rPr lang="en-US" sz="4800" b="1" dirty="0" smtClean="0">
                <a:solidFill>
                  <a:srgbClr val="C00000"/>
                </a:solidFill>
              </a:rPr>
              <a:t>(3 PM)</a:t>
            </a:r>
            <a:endParaRPr lang="en-US" sz="4800" b="1" dirty="0">
              <a:solidFill>
                <a:srgbClr val="C00000"/>
              </a:solidFill>
            </a:endParaRPr>
          </a:p>
        </p:txBody>
      </p:sp>
    </p:spTree>
  </p:cSld>
  <p:clrMapOvr>
    <a:masterClrMapping/>
  </p:clrMapOvr>
  <p:transition spd="med">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533400"/>
            <a:ext cx="8229600" cy="6096000"/>
          </a:xfrm>
          <a:solidFill>
            <a:srgbClr val="92D050"/>
          </a:solidFill>
        </p:spPr>
        <p:txBody>
          <a:bodyPr>
            <a:noAutofit/>
          </a:bodyPr>
          <a:lstStyle/>
          <a:p>
            <a:pPr>
              <a:buNone/>
            </a:pPr>
            <a:r>
              <a:rPr lang="en-US" b="1" dirty="0" smtClean="0"/>
              <a:t>Acts 16:13</a:t>
            </a:r>
          </a:p>
          <a:p>
            <a:pPr>
              <a:buNone/>
            </a:pPr>
            <a:r>
              <a:rPr lang="en-US" b="1" dirty="0"/>
              <a:t>	</a:t>
            </a:r>
            <a:r>
              <a:rPr lang="en-US" b="1" dirty="0" smtClean="0"/>
              <a:t>And on the </a:t>
            </a:r>
            <a:r>
              <a:rPr lang="en-US" b="1" dirty="0" err="1" smtClean="0"/>
              <a:t>sabbath</a:t>
            </a:r>
            <a:r>
              <a:rPr lang="en-US" b="1" dirty="0" smtClean="0"/>
              <a:t> we went out of the city by a river side, </a:t>
            </a:r>
            <a:r>
              <a:rPr lang="en-US" b="1" u="sng" dirty="0" smtClean="0">
                <a:solidFill>
                  <a:srgbClr val="C00000"/>
                </a:solidFill>
              </a:rPr>
              <a:t>where prayer was were to be made; </a:t>
            </a:r>
            <a:r>
              <a:rPr lang="en-US" b="1" dirty="0" smtClean="0"/>
              <a:t>and we sat down, and </a:t>
            </a:r>
            <a:r>
              <a:rPr lang="en-US" b="1" dirty="0" err="1" smtClean="0"/>
              <a:t>spake</a:t>
            </a:r>
            <a:r>
              <a:rPr lang="en-US" b="1" dirty="0" smtClean="0"/>
              <a:t> unto the women which resorted thither. {</a:t>
            </a:r>
            <a:r>
              <a:rPr lang="en-US" b="1" dirty="0" err="1" smtClean="0"/>
              <a:t>sabbath</a:t>
            </a:r>
            <a:r>
              <a:rPr lang="en-US" b="1" dirty="0" smtClean="0"/>
              <a:t>: Gr. </a:t>
            </a:r>
            <a:r>
              <a:rPr lang="en-US" b="1" dirty="0" err="1" smtClean="0"/>
              <a:t>sabbath</a:t>
            </a:r>
            <a:r>
              <a:rPr lang="en-US" b="1" dirty="0" smtClean="0"/>
              <a:t> day} </a:t>
            </a:r>
          </a:p>
          <a:p>
            <a:pPr>
              <a:buNone/>
            </a:pPr>
            <a:r>
              <a:rPr lang="en-US" b="1" dirty="0" smtClean="0"/>
              <a:t>Acts 16:16 </a:t>
            </a:r>
          </a:p>
          <a:p>
            <a:pPr>
              <a:buNone/>
            </a:pPr>
            <a:r>
              <a:rPr lang="en-US" b="1" dirty="0"/>
              <a:t>	</a:t>
            </a:r>
            <a:r>
              <a:rPr lang="en-US" b="1" dirty="0" smtClean="0"/>
              <a:t>¶ And it came to pass, </a:t>
            </a:r>
            <a:r>
              <a:rPr lang="en-US" b="1" u="sng" dirty="0" smtClean="0">
                <a:solidFill>
                  <a:srgbClr val="C00000"/>
                </a:solidFill>
              </a:rPr>
              <a:t>as we went to prayer</a:t>
            </a:r>
            <a:r>
              <a:rPr lang="en-US" b="1" dirty="0" smtClean="0"/>
              <a:t>, a certain damsel possessed with a spirit of divination met us, which brought her masters much gain by soothsaying:</a:t>
            </a:r>
            <a:endParaRPr lang="en-US" b="1" dirty="0"/>
          </a:p>
        </p:txBody>
      </p:sp>
    </p:spTree>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555641"/>
          </a:xfrm>
          <a:prstGeom prst="rect">
            <a:avLst/>
          </a:prstGeom>
          <a:solidFill>
            <a:srgbClr val="92D050"/>
          </a:solidFill>
        </p:spPr>
        <p:txBody>
          <a:bodyPr wrap="square">
            <a:spAutoFit/>
          </a:bodyPr>
          <a:lstStyle/>
          <a:p>
            <a:pPr algn="ctr"/>
            <a:r>
              <a:rPr lang="en-US" sz="2800" b="1" dirty="0" smtClean="0"/>
              <a:t>LUKE 1:</a:t>
            </a:r>
          </a:p>
          <a:p>
            <a:endParaRPr lang="en-US" sz="2800" b="1" dirty="0" smtClean="0"/>
          </a:p>
          <a:p>
            <a:r>
              <a:rPr lang="en-US" sz="2800" b="1" dirty="0" smtClean="0"/>
              <a:t>5 ¶ There was in the days of Herod, the king of Judaea, a certain priest named Zacharias, of the course of </a:t>
            </a:r>
            <a:r>
              <a:rPr lang="en-US" sz="2800" b="1" dirty="0" err="1" smtClean="0"/>
              <a:t>Abia</a:t>
            </a:r>
            <a:r>
              <a:rPr lang="en-US" sz="2800" b="1" dirty="0" smtClean="0"/>
              <a:t>: and his wife was of the daughters of Aaron, and her name was Elisabeth.</a:t>
            </a:r>
          </a:p>
          <a:p>
            <a:r>
              <a:rPr lang="en-US" sz="2800" b="1" dirty="0" smtClean="0"/>
              <a:t> </a:t>
            </a:r>
          </a:p>
          <a:p>
            <a:r>
              <a:rPr lang="en-US" sz="2800" b="1" dirty="0" smtClean="0"/>
              <a:t>6 And they were both righteous before </a:t>
            </a:r>
            <a:r>
              <a:rPr lang="en-US" sz="2800" b="1" dirty="0" err="1" smtClean="0"/>
              <a:t>Elohim</a:t>
            </a:r>
            <a:r>
              <a:rPr lang="en-US" sz="2800" b="1" dirty="0" smtClean="0"/>
              <a:t>, walking in all the commandments and ordinances of YHVH blameless.</a:t>
            </a:r>
          </a:p>
          <a:p>
            <a:endParaRPr lang="en-US" sz="2800" b="1" dirty="0" smtClean="0"/>
          </a:p>
          <a:p>
            <a:r>
              <a:rPr lang="en-US" sz="2800" b="1" dirty="0" smtClean="0"/>
              <a:t> 7 And they had no child, because that Elisabeth was barren, and they both were now well stricken in years.</a:t>
            </a:r>
          </a:p>
          <a:p>
            <a:r>
              <a:rPr lang="en-US" sz="2800" b="1" dirty="0" smtClean="0"/>
              <a:t> 8 And it came to pass, that while he executed the priest's office before </a:t>
            </a:r>
            <a:r>
              <a:rPr lang="en-US" sz="2800" b="1" dirty="0" err="1" smtClean="0"/>
              <a:t>Elohim</a:t>
            </a:r>
            <a:r>
              <a:rPr lang="en-US" sz="2800" b="1" dirty="0" smtClean="0"/>
              <a:t> in the order of his course,</a:t>
            </a:r>
            <a:endParaRPr lang="en-US" sz="2800" b="1" dirty="0"/>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5909310"/>
          </a:xfrm>
          <a:prstGeom prst="rect">
            <a:avLst/>
          </a:prstGeom>
          <a:solidFill>
            <a:srgbClr val="92D050"/>
          </a:solidFill>
        </p:spPr>
        <p:txBody>
          <a:bodyPr wrap="square">
            <a:spAutoFit/>
          </a:bodyPr>
          <a:lstStyle/>
          <a:p>
            <a:pPr algn="ctr"/>
            <a:r>
              <a:rPr lang="en-US" sz="2400" b="1" dirty="0" smtClean="0"/>
              <a:t>04150.  </a:t>
            </a:r>
            <a:r>
              <a:rPr lang="en-US" sz="6600" b="1" dirty="0" err="1" smtClean="0">
                <a:latin typeface="Power BibleCD Hebrew" pitchFamily="2" charset="0"/>
              </a:rPr>
              <a:t>dewm</a:t>
            </a:r>
            <a:r>
              <a:rPr lang="en-US" sz="2400" b="1" dirty="0" smtClean="0"/>
              <a:t>  </a:t>
            </a:r>
            <a:r>
              <a:rPr lang="en-US" sz="2400" b="1" dirty="0" err="1" smtClean="0"/>
              <a:t>mow`ed</a:t>
            </a:r>
            <a:r>
              <a:rPr lang="en-US" sz="2400" b="1" dirty="0" smtClean="0"/>
              <a:t>,  mo-</a:t>
            </a:r>
            <a:r>
              <a:rPr lang="en-US" sz="2400" b="1" dirty="0" err="1" smtClean="0"/>
              <a:t>ade</a:t>
            </a:r>
            <a:r>
              <a:rPr lang="en-US" sz="2400" b="1" dirty="0" smtClean="0"/>
              <a:t>' </a:t>
            </a:r>
          </a:p>
          <a:p>
            <a:pPr algn="ctr"/>
            <a:r>
              <a:rPr lang="en-US" sz="2400" b="1" dirty="0" smtClean="0"/>
              <a:t>Search for 04150 in KJV</a:t>
            </a:r>
          </a:p>
          <a:p>
            <a:r>
              <a:rPr lang="en-US" sz="2400" b="1" dirty="0" smtClean="0"/>
              <a:t> or </a:t>
            </a:r>
            <a:r>
              <a:rPr lang="en-US" sz="2400" b="1" dirty="0" err="1" smtClean="0"/>
              <a:t>moled</a:t>
            </a:r>
            <a:r>
              <a:rPr lang="en-US" sz="2400" b="1" dirty="0" smtClean="0"/>
              <a:t> {mo-</a:t>
            </a:r>
            <a:r>
              <a:rPr lang="en-US" sz="2400" b="1" dirty="0" err="1" smtClean="0"/>
              <a:t>ade</a:t>
            </a:r>
            <a:r>
              <a:rPr lang="en-US" sz="2400" b="1" dirty="0" smtClean="0"/>
              <a:t>'}; or (feminine) </a:t>
            </a:r>
            <a:r>
              <a:rPr lang="en-US" sz="2400" b="1" dirty="0" err="1" smtClean="0"/>
              <a:t>moweadah</a:t>
            </a:r>
            <a:r>
              <a:rPr lang="en-US" sz="2400" b="1" dirty="0" smtClean="0"/>
              <a:t> (2 Chronicles 8:13) {mo-aw-</a:t>
            </a:r>
            <a:r>
              <a:rPr lang="en-US" sz="2400" b="1" dirty="0" err="1" smtClean="0"/>
              <a:t>daw</a:t>
            </a:r>
            <a:r>
              <a:rPr lang="en-US" sz="2400" b="1" dirty="0" smtClean="0"/>
              <a:t>'}; from 3259; properly, an appointment, i.e. a fixed time or season; specifically, a festival; conventionally a year; by implication, an assembly (as convened for a definite purpose); technically the congregation; by extension, the place of meeting; also a signal (as appointed beforehand):--appointed (sign, time), (place of, solemn) assembly, congregation, (set, solemn) feast, (appointed, due) season, solemn(-</a:t>
            </a:r>
            <a:r>
              <a:rPr lang="en-US" sz="2400" b="1" dirty="0" err="1" smtClean="0"/>
              <a:t>ity</a:t>
            </a:r>
            <a:r>
              <a:rPr lang="en-US" sz="2400" b="1" dirty="0" smtClean="0"/>
              <a:t>), </a:t>
            </a:r>
            <a:r>
              <a:rPr lang="en-US" sz="2400" b="1" dirty="0" err="1" smtClean="0"/>
              <a:t>synogogue</a:t>
            </a:r>
            <a:r>
              <a:rPr lang="en-US" sz="2400" b="1" dirty="0" smtClean="0"/>
              <a:t>, (set) time (appointed). </a:t>
            </a:r>
          </a:p>
          <a:p>
            <a:r>
              <a:rPr lang="en-US" sz="2400" b="1" dirty="0" smtClean="0"/>
              <a:t> </a:t>
            </a:r>
          </a:p>
          <a:p>
            <a:endParaRPr lang="en-US" sz="2400" b="1" dirty="0" smtClean="0"/>
          </a:p>
          <a:p>
            <a:pPr algn="ctr"/>
            <a:r>
              <a:rPr lang="en-US" sz="2400" b="1" dirty="0" smtClean="0"/>
              <a:t>See Hebrew 03259 (</a:t>
            </a:r>
            <a:r>
              <a:rPr lang="en-US" sz="2400" b="1" dirty="0" err="1" smtClean="0"/>
              <a:t>ya`ad</a:t>
            </a:r>
            <a:r>
              <a:rPr lang="en-US" sz="2400" b="1" dirty="0" smtClean="0"/>
              <a:t>)</a:t>
            </a:r>
            <a:endParaRPr lang="en-US" sz="2400" b="1" dirty="0"/>
          </a:p>
        </p:txBody>
      </p:sp>
    </p:spTree>
  </p:cSld>
  <p:clrMapOvr>
    <a:masterClrMapping/>
  </p:clrMapOvr>
  <p:transition spd="med">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304800"/>
            <a:ext cx="5791200" cy="6432530"/>
          </a:xfrm>
          <a:prstGeom prst="rect">
            <a:avLst/>
          </a:prstGeom>
          <a:solidFill>
            <a:srgbClr val="92D050"/>
          </a:solidFill>
        </p:spPr>
        <p:txBody>
          <a:bodyPr wrap="square">
            <a:spAutoFit/>
          </a:bodyPr>
          <a:lstStyle/>
          <a:p>
            <a:pPr algn="ctr"/>
            <a:r>
              <a:rPr lang="en-US" sz="2400" b="1" dirty="0"/>
              <a:t>L</a:t>
            </a:r>
            <a:r>
              <a:rPr lang="en-US" sz="2400" b="1" dirty="0" smtClean="0"/>
              <a:t>UKE 1:</a:t>
            </a:r>
          </a:p>
          <a:p>
            <a:endParaRPr lang="en-US" sz="2800" b="1" u="sng" dirty="0" smtClean="0">
              <a:solidFill>
                <a:srgbClr val="C00000"/>
              </a:solidFill>
            </a:endParaRPr>
          </a:p>
          <a:p>
            <a:r>
              <a:rPr lang="en-US" sz="2400" b="1" u="sng" dirty="0" smtClean="0">
                <a:solidFill>
                  <a:srgbClr val="C00000"/>
                </a:solidFill>
              </a:rPr>
              <a:t>9 According to the custom of the priest's office, his lot was to burn incense when he went into the temple of YHVH.</a:t>
            </a:r>
          </a:p>
          <a:p>
            <a:r>
              <a:rPr lang="en-US" sz="2400" b="1" u="sng" dirty="0" smtClean="0">
                <a:solidFill>
                  <a:srgbClr val="C00000"/>
                </a:solidFill>
              </a:rPr>
              <a:t>10 And the whole multitude of the people were praying without at the time of incense.</a:t>
            </a:r>
          </a:p>
          <a:p>
            <a:r>
              <a:rPr lang="en-US" sz="2400" b="1" dirty="0" smtClean="0"/>
              <a:t>11 And there appeared unto him an angel of YHVH standing on the right side of the altar of incense.</a:t>
            </a:r>
          </a:p>
          <a:p>
            <a:r>
              <a:rPr lang="en-US" sz="2400" b="1" dirty="0" smtClean="0"/>
              <a:t>12 And when Zacharias saw him, he was troubled, and fear fell upon him.</a:t>
            </a:r>
          </a:p>
          <a:p>
            <a:r>
              <a:rPr lang="en-US" sz="2400" b="1" dirty="0" smtClean="0"/>
              <a:t>13 But the angel said unto him, Fear not, Zacharias: for thy prayer is heard; and thy wife Elisabeth shall bear thee a son, and thou </a:t>
            </a:r>
            <a:r>
              <a:rPr lang="en-US" sz="2400" b="1" dirty="0" err="1" smtClean="0"/>
              <a:t>shalt</a:t>
            </a:r>
            <a:r>
              <a:rPr lang="en-US" sz="2400" b="1" dirty="0" smtClean="0"/>
              <a:t> call his name John.</a:t>
            </a:r>
            <a:endParaRPr lang="en-US" sz="2400" b="1" dirty="0"/>
          </a:p>
        </p:txBody>
      </p:sp>
      <p:pic>
        <p:nvPicPr>
          <p:cNvPr id="3" name="Picture 6" descr="parochet"/>
          <p:cNvPicPr>
            <a:picLocks noChangeAspect="1" noChangeArrowheads="1"/>
          </p:cNvPicPr>
          <p:nvPr/>
        </p:nvPicPr>
        <p:blipFill>
          <a:blip r:embed="rId2"/>
          <a:srcRect/>
          <a:stretch>
            <a:fillRect/>
          </a:stretch>
        </p:blipFill>
        <p:spPr bwMode="auto">
          <a:xfrm>
            <a:off x="0" y="381000"/>
            <a:ext cx="3048000" cy="4343400"/>
          </a:xfrm>
          <a:prstGeom prst="rect">
            <a:avLst/>
          </a:prstGeom>
          <a:noFill/>
        </p:spPr>
      </p:pic>
    </p:spTree>
  </p:cSld>
  <p:clrMapOvr>
    <a:masterClrMapping/>
  </p:clrMapOvr>
  <p:transition spd="med">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09800" y="381000"/>
            <a:ext cx="6934200" cy="6477000"/>
          </a:xfrm>
          <a:solidFill>
            <a:srgbClr val="92D050"/>
          </a:solidFill>
        </p:spPr>
        <p:txBody>
          <a:bodyPr>
            <a:normAutofit fontScale="77500" lnSpcReduction="20000"/>
          </a:bodyPr>
          <a:lstStyle/>
          <a:p>
            <a:pPr>
              <a:buNone/>
            </a:pPr>
            <a:r>
              <a:rPr lang="en-US" b="1" dirty="0" smtClean="0"/>
              <a:t>Rev 8:1</a:t>
            </a:r>
            <a:r>
              <a:rPr lang="en-US" dirty="0" smtClean="0"/>
              <a:t>  And when he had opened the seventh seal, there was silence in heaven about the space of half an hour. </a:t>
            </a:r>
          </a:p>
          <a:p>
            <a:pPr>
              <a:buNone/>
            </a:pPr>
            <a:r>
              <a:rPr lang="en-US" b="1" dirty="0" smtClean="0"/>
              <a:t>2</a:t>
            </a:r>
            <a:r>
              <a:rPr lang="en-US" dirty="0" smtClean="0"/>
              <a:t>  And I saw the seven angels which stood before </a:t>
            </a:r>
            <a:r>
              <a:rPr lang="en-US" dirty="0" err="1" smtClean="0"/>
              <a:t>Elohim</a:t>
            </a:r>
            <a:r>
              <a:rPr lang="en-US" dirty="0" smtClean="0"/>
              <a:t>; and to them were given seven trumpets. </a:t>
            </a:r>
          </a:p>
          <a:p>
            <a:pPr>
              <a:buNone/>
            </a:pPr>
            <a:r>
              <a:rPr lang="en-US" b="1" dirty="0" smtClean="0"/>
              <a:t>3</a:t>
            </a:r>
            <a:r>
              <a:rPr lang="en-US" dirty="0" smtClean="0"/>
              <a:t>  And </a:t>
            </a:r>
            <a:r>
              <a:rPr lang="en-US" b="1" dirty="0" smtClean="0">
                <a:solidFill>
                  <a:srgbClr val="990000"/>
                </a:solidFill>
              </a:rPr>
              <a:t>another angel came and </a:t>
            </a:r>
            <a:r>
              <a:rPr lang="en-US" b="1" u="sng" dirty="0" smtClean="0">
                <a:solidFill>
                  <a:srgbClr val="990000"/>
                </a:solidFill>
              </a:rPr>
              <a:t>stood at the altar</a:t>
            </a:r>
            <a:r>
              <a:rPr lang="en-US" dirty="0" smtClean="0"/>
              <a:t>, having a golden censer; and </a:t>
            </a:r>
            <a:r>
              <a:rPr lang="en-US" b="1" dirty="0" smtClean="0">
                <a:solidFill>
                  <a:srgbClr val="990000"/>
                </a:solidFill>
              </a:rPr>
              <a:t>there was </a:t>
            </a:r>
            <a:r>
              <a:rPr lang="en-US" b="1" u="sng" dirty="0" smtClean="0">
                <a:solidFill>
                  <a:srgbClr val="990000"/>
                </a:solidFill>
              </a:rPr>
              <a:t>given unto him much incense</a:t>
            </a:r>
            <a:r>
              <a:rPr lang="en-US" b="1" dirty="0" smtClean="0">
                <a:solidFill>
                  <a:srgbClr val="990000"/>
                </a:solidFill>
              </a:rPr>
              <a:t>, that he should offer </a:t>
            </a:r>
            <a:r>
              <a:rPr lang="en-US" b="1" i="1" dirty="0" smtClean="0">
                <a:solidFill>
                  <a:srgbClr val="990000"/>
                </a:solidFill>
              </a:rPr>
              <a:t>it</a:t>
            </a:r>
            <a:r>
              <a:rPr lang="en-US" b="1" dirty="0" smtClean="0">
                <a:solidFill>
                  <a:srgbClr val="990000"/>
                </a:solidFill>
              </a:rPr>
              <a:t> with the prayers of all saints upon the golden altar which was before the throne. </a:t>
            </a:r>
          </a:p>
          <a:p>
            <a:pPr>
              <a:buNone/>
            </a:pPr>
            <a:r>
              <a:rPr lang="en-US" b="1" dirty="0" smtClean="0"/>
              <a:t>4</a:t>
            </a:r>
            <a:r>
              <a:rPr lang="en-US" dirty="0" smtClean="0"/>
              <a:t>  And the </a:t>
            </a:r>
            <a:r>
              <a:rPr lang="en-US" b="1" u="sng" dirty="0" smtClean="0">
                <a:solidFill>
                  <a:srgbClr val="990000"/>
                </a:solidFill>
              </a:rPr>
              <a:t>smoke of the incense</a:t>
            </a:r>
            <a:r>
              <a:rPr lang="en-US" dirty="0" smtClean="0"/>
              <a:t>, </a:t>
            </a:r>
            <a:r>
              <a:rPr lang="en-US" i="1" dirty="0" smtClean="0"/>
              <a:t>which came</a:t>
            </a:r>
            <a:r>
              <a:rPr lang="en-US" dirty="0" smtClean="0"/>
              <a:t> </a:t>
            </a:r>
            <a:r>
              <a:rPr lang="en-US" b="1" u="sng" dirty="0" smtClean="0">
                <a:solidFill>
                  <a:srgbClr val="990000"/>
                </a:solidFill>
              </a:rPr>
              <a:t>with the prayers of the saints, ascended up before </a:t>
            </a:r>
            <a:r>
              <a:rPr lang="en-US" b="1" u="sng" dirty="0" err="1" smtClean="0">
                <a:solidFill>
                  <a:srgbClr val="990000"/>
                </a:solidFill>
              </a:rPr>
              <a:t>Elohim</a:t>
            </a:r>
            <a:r>
              <a:rPr lang="en-US" b="1" u="sng" dirty="0" smtClean="0">
                <a:solidFill>
                  <a:srgbClr val="990000"/>
                </a:solidFill>
              </a:rPr>
              <a:t> out of the angel's hand. </a:t>
            </a:r>
          </a:p>
          <a:p>
            <a:pPr>
              <a:buNone/>
            </a:pPr>
            <a:r>
              <a:rPr lang="en-US" b="1" dirty="0" smtClean="0"/>
              <a:t>5</a:t>
            </a:r>
            <a:r>
              <a:rPr lang="en-US" dirty="0" smtClean="0"/>
              <a:t>  And the angel took the censer, and filled it with fire of the altar, and cast </a:t>
            </a:r>
            <a:r>
              <a:rPr lang="en-US" i="1" dirty="0" smtClean="0"/>
              <a:t>it</a:t>
            </a:r>
            <a:r>
              <a:rPr lang="en-US" dirty="0" smtClean="0"/>
              <a:t> into the earth: and there were voices, and </a:t>
            </a:r>
            <a:r>
              <a:rPr lang="en-US" dirty="0" err="1" smtClean="0"/>
              <a:t>thunderings</a:t>
            </a:r>
            <a:r>
              <a:rPr lang="en-US" dirty="0" smtClean="0"/>
              <a:t>, and </a:t>
            </a:r>
            <a:r>
              <a:rPr lang="en-US" dirty="0" err="1" smtClean="0"/>
              <a:t>lightnings</a:t>
            </a:r>
            <a:r>
              <a:rPr lang="en-US" dirty="0" smtClean="0"/>
              <a:t>, and an earthquake. </a:t>
            </a:r>
          </a:p>
          <a:p>
            <a:pPr>
              <a:buNone/>
            </a:pPr>
            <a:r>
              <a:rPr lang="en-US" b="1" dirty="0" smtClean="0"/>
              <a:t>6</a:t>
            </a:r>
            <a:r>
              <a:rPr lang="en-US" dirty="0" smtClean="0"/>
              <a:t>  And the seven angels which had the seven trumpets prepared themselves to sound. </a:t>
            </a:r>
          </a:p>
          <a:p>
            <a:endParaRPr lang="en-US" dirty="0"/>
          </a:p>
        </p:txBody>
      </p:sp>
      <p:pic>
        <p:nvPicPr>
          <p:cNvPr id="4" name="Picture 9" descr="cm203908"/>
          <p:cNvPicPr>
            <a:picLocks noChangeAspect="1" noChangeArrowheads="1"/>
          </p:cNvPicPr>
          <p:nvPr/>
        </p:nvPicPr>
        <p:blipFill>
          <a:blip r:embed="rId2"/>
          <a:srcRect/>
          <a:stretch>
            <a:fillRect/>
          </a:stretch>
        </p:blipFill>
        <p:spPr bwMode="auto">
          <a:xfrm>
            <a:off x="0" y="2209800"/>
            <a:ext cx="2133600" cy="2971800"/>
          </a:xfrm>
          <a:prstGeom prst="rect">
            <a:avLst/>
          </a:prstGeom>
          <a:noFill/>
        </p:spPr>
      </p:pic>
    </p:spTree>
  </p:cSld>
  <p:clrMapOvr>
    <a:masterClrMapping/>
  </p:clrMapOvr>
  <p:transition spd="med">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6000" b="1" dirty="0" smtClean="0">
                <a:hlinkClick r:id="rId2"/>
              </a:rPr>
              <a:t>The </a:t>
            </a:r>
            <a:r>
              <a:rPr lang="en-US" sz="6000" b="1" dirty="0" err="1" smtClean="0">
                <a:hlinkClick r:id="rId2"/>
              </a:rPr>
              <a:t>Shacharit</a:t>
            </a:r>
            <a:r>
              <a:rPr lang="en-US" sz="6000" b="1" dirty="0" smtClean="0">
                <a:hlinkClick r:id="rId2"/>
              </a:rPr>
              <a:t>:</a:t>
            </a:r>
            <a:r>
              <a:rPr lang="en-US" sz="6000" b="1" dirty="0" smtClean="0"/>
              <a:t> </a:t>
            </a:r>
            <a:r>
              <a:rPr lang="en-US" sz="5400" dirty="0" smtClean="0"/>
              <a:t/>
            </a:r>
            <a:br>
              <a:rPr lang="en-US" sz="5400" dirty="0" smtClean="0"/>
            </a:br>
            <a:endParaRPr lang="en-US" sz="5400" dirty="0"/>
          </a:p>
        </p:txBody>
      </p:sp>
      <p:sp>
        <p:nvSpPr>
          <p:cNvPr id="3" name="Content Placeholder 2"/>
          <p:cNvSpPr>
            <a:spLocks noGrp="1"/>
          </p:cNvSpPr>
          <p:nvPr>
            <p:ph idx="1"/>
          </p:nvPr>
        </p:nvSpPr>
        <p:spPr>
          <a:solidFill>
            <a:srgbClr val="92D050"/>
          </a:solidFill>
        </p:spPr>
        <p:txBody>
          <a:bodyPr>
            <a:normAutofit/>
          </a:bodyPr>
          <a:lstStyle/>
          <a:p>
            <a:pPr algn="ctr">
              <a:buNone/>
            </a:pPr>
            <a:r>
              <a:rPr lang="en-US" sz="4400" b="1" dirty="0" smtClean="0"/>
              <a:t>Revelation 8:1 </a:t>
            </a:r>
          </a:p>
          <a:p>
            <a:pPr algn="ctr">
              <a:buNone/>
            </a:pPr>
            <a:r>
              <a:rPr lang="en-US" sz="4400" b="1" dirty="0"/>
              <a:t>	</a:t>
            </a:r>
            <a:r>
              <a:rPr lang="en-US" sz="4400" b="1" dirty="0" smtClean="0"/>
              <a:t>¶ And when he had opened the seventh seal, there was silence in heaven about the space of </a:t>
            </a:r>
            <a:r>
              <a:rPr lang="en-US" sz="4400" b="1" dirty="0" smtClean="0">
                <a:solidFill>
                  <a:srgbClr val="C00000"/>
                </a:solidFill>
              </a:rPr>
              <a:t>half an hour.</a:t>
            </a:r>
            <a:endParaRPr lang="en-US" sz="4400" b="1" dirty="0">
              <a:solidFill>
                <a:srgbClr val="C00000"/>
              </a:solidFill>
            </a:endParaRPr>
          </a:p>
        </p:txBody>
      </p:sp>
    </p:spTree>
  </p:cSld>
  <p:clrMapOvr>
    <a:masterClrMapping/>
  </p:clrMapOvr>
  <p:transition spd="med">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 TO KIBBUTZ GALUYOT</a:t>
            </a:r>
            <a:endParaRPr lang="en-US" b="1" dirty="0"/>
          </a:p>
        </p:txBody>
      </p:sp>
      <p:sp>
        <p:nvSpPr>
          <p:cNvPr id="3" name="Content Placeholder 2"/>
          <p:cNvSpPr>
            <a:spLocks noGrp="1"/>
          </p:cNvSpPr>
          <p:nvPr>
            <p:ph idx="1"/>
          </p:nvPr>
        </p:nvSpPr>
        <p:spPr>
          <a:solidFill>
            <a:srgbClr val="92D050"/>
          </a:solidFill>
        </p:spPr>
        <p:txBody>
          <a:bodyPr/>
          <a:lstStyle/>
          <a:p>
            <a:pPr algn="ctr">
              <a:buNone/>
            </a:pPr>
            <a:r>
              <a:rPr lang="en-US" dirty="0" smtClean="0"/>
              <a:t>	</a:t>
            </a:r>
            <a:r>
              <a:rPr lang="en-US" sz="4400" b="1" dirty="0" smtClean="0"/>
              <a:t>Romans 10:1 </a:t>
            </a:r>
          </a:p>
          <a:p>
            <a:pPr>
              <a:buNone/>
            </a:pPr>
            <a:r>
              <a:rPr lang="en-US" sz="4400" b="1" dirty="0"/>
              <a:t>	</a:t>
            </a:r>
            <a:r>
              <a:rPr lang="en-US" sz="4400" b="1" dirty="0" smtClean="0"/>
              <a:t>¶ Brethren, my heart's desire and </a:t>
            </a:r>
            <a:r>
              <a:rPr lang="en-US" sz="4400" b="1" u="sng" dirty="0" smtClean="0">
                <a:solidFill>
                  <a:srgbClr val="C00000"/>
                </a:solidFill>
              </a:rPr>
              <a:t>prayer to </a:t>
            </a:r>
            <a:r>
              <a:rPr lang="en-US" sz="4400" b="1" u="sng" dirty="0" err="1" smtClean="0">
                <a:solidFill>
                  <a:srgbClr val="C00000"/>
                </a:solidFill>
              </a:rPr>
              <a:t>Elohim</a:t>
            </a:r>
            <a:r>
              <a:rPr lang="en-US" sz="4400" b="1" u="sng" dirty="0" smtClean="0">
                <a:solidFill>
                  <a:srgbClr val="C00000"/>
                </a:solidFill>
              </a:rPr>
              <a:t> for Israel is, that they might be saved</a:t>
            </a:r>
            <a:r>
              <a:rPr lang="en-US" sz="4400" b="1" dirty="0" smtClean="0">
                <a:solidFill>
                  <a:srgbClr val="C00000"/>
                </a:solidFill>
              </a:rPr>
              <a:t>.</a:t>
            </a:r>
            <a:endParaRPr lang="en-US" sz="4400" b="1" dirty="0">
              <a:solidFill>
                <a:srgbClr val="C00000"/>
              </a:solidFill>
            </a:endParaRPr>
          </a:p>
        </p:txBody>
      </p:sp>
    </p:spTree>
  </p:cSld>
  <p:clrMapOvr>
    <a:masterClrMapping/>
  </p:clrMapOvr>
  <p:transition spd="med">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066800"/>
            <a:ext cx="8229600" cy="4525963"/>
          </a:xfrm>
          <a:solidFill>
            <a:srgbClr val="92D050"/>
          </a:solidFill>
        </p:spPr>
        <p:txBody>
          <a:bodyPr/>
          <a:lstStyle/>
          <a:p>
            <a:pPr algn="ctr">
              <a:buNone/>
            </a:pPr>
            <a:r>
              <a:rPr lang="en-US" dirty="0" smtClean="0"/>
              <a:t>	</a:t>
            </a:r>
            <a:r>
              <a:rPr lang="en-US" sz="4400" b="1" dirty="0" smtClean="0"/>
              <a:t>10th Prayer is Known </a:t>
            </a:r>
            <a:r>
              <a:rPr lang="en-US" sz="4400" b="1" dirty="0"/>
              <a:t>as </a:t>
            </a:r>
            <a:r>
              <a:rPr lang="en-US" sz="4400" b="1" i="1" dirty="0" err="1"/>
              <a:t>Galuyot</a:t>
            </a:r>
            <a:r>
              <a:rPr lang="en-US" sz="4400" b="1" dirty="0"/>
              <a:t> </a:t>
            </a:r>
            <a:r>
              <a:rPr lang="en-US" sz="4400" b="1" dirty="0">
                <a:solidFill>
                  <a:srgbClr val="C00000"/>
                </a:solidFill>
              </a:rPr>
              <a:t>("diasporas"), </a:t>
            </a:r>
            <a:r>
              <a:rPr lang="en-US" sz="4400" b="1" dirty="0"/>
              <a:t>this prayer </a:t>
            </a:r>
            <a:r>
              <a:rPr lang="en-US" sz="4400" b="1" dirty="0" smtClean="0"/>
              <a:t>asks </a:t>
            </a:r>
            <a:r>
              <a:rPr lang="en-US" sz="4400" b="1" dirty="0" err="1" smtClean="0"/>
              <a:t>Elohim</a:t>
            </a:r>
            <a:r>
              <a:rPr lang="en-US" sz="4400" b="1" dirty="0" smtClean="0"/>
              <a:t> </a:t>
            </a:r>
            <a:r>
              <a:rPr lang="en-US" sz="4400" b="1" dirty="0"/>
              <a:t>to allow the ingathering of the Jewish exiles back to the </a:t>
            </a:r>
            <a:r>
              <a:rPr lang="en-US" sz="4400" b="1" u="sng" dirty="0">
                <a:solidFill>
                  <a:srgbClr val="C00000"/>
                </a:solidFill>
                <a:hlinkClick r:id="rId2" tooltip="land of Israel"/>
              </a:rPr>
              <a:t>land of Israel</a:t>
            </a:r>
            <a:endParaRPr lang="en-US" b="1" dirty="0">
              <a:solidFill>
                <a:srgbClr val="C00000"/>
              </a:solidFill>
            </a:endParaRPr>
          </a:p>
        </p:txBody>
      </p:sp>
    </p:spTree>
  </p:cSld>
  <p:clrMapOvr>
    <a:masterClrMapping/>
  </p:clrMapOvr>
  <p:transition spd="med">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10. FOR GATHERING OF EXILES:</a:t>
            </a:r>
            <a:r>
              <a:rPr lang="en-US" dirty="0" smtClean="0"/>
              <a:t> </a:t>
            </a:r>
            <a:br>
              <a:rPr lang="en-US" dirty="0" smtClean="0"/>
            </a:br>
            <a:endParaRPr lang="en-US" dirty="0"/>
          </a:p>
        </p:txBody>
      </p:sp>
      <p:sp>
        <p:nvSpPr>
          <p:cNvPr id="3" name="Content Placeholder 2"/>
          <p:cNvSpPr>
            <a:spLocks noGrp="1"/>
          </p:cNvSpPr>
          <p:nvPr>
            <p:ph idx="1"/>
          </p:nvPr>
        </p:nvSpPr>
        <p:spPr>
          <a:xfrm>
            <a:off x="457200" y="1143000"/>
            <a:ext cx="8229600" cy="5257800"/>
          </a:xfrm>
          <a:solidFill>
            <a:srgbClr val="92D050"/>
          </a:solidFill>
        </p:spPr>
        <p:txBody>
          <a:bodyPr>
            <a:normAutofit fontScale="92500" lnSpcReduction="20000"/>
          </a:bodyPr>
          <a:lstStyle/>
          <a:p>
            <a:pPr>
              <a:buNone/>
            </a:pPr>
            <a:r>
              <a:rPr lang="en-US" dirty="0" smtClean="0"/>
              <a:t>	</a:t>
            </a:r>
            <a:r>
              <a:rPr lang="en-US" sz="3300" b="1" dirty="0" smtClean="0"/>
              <a:t>Sound </a:t>
            </a:r>
            <a:r>
              <a:rPr lang="en-US" sz="3300" b="1" dirty="0"/>
              <a:t>the great </a:t>
            </a:r>
            <a:r>
              <a:rPr lang="en-US" sz="3300" b="1" dirty="0" err="1"/>
              <a:t>shofar</a:t>
            </a:r>
            <a:r>
              <a:rPr lang="en-US" sz="3300" b="1" dirty="0"/>
              <a:t> for our freedom, </a:t>
            </a:r>
            <a:br>
              <a:rPr lang="en-US" sz="3300" b="1" dirty="0"/>
            </a:br>
            <a:r>
              <a:rPr lang="en-US" sz="3300" b="1" dirty="0"/>
              <a:t>raise the ensign to gather our exiles, </a:t>
            </a:r>
            <a:br>
              <a:rPr lang="en-US" sz="3300" b="1" dirty="0"/>
            </a:br>
            <a:r>
              <a:rPr lang="en-US" sz="3300" b="1" dirty="0"/>
              <a:t>and gather us from the four corners of the earth. </a:t>
            </a:r>
            <a:r>
              <a:rPr lang="en-US" sz="3300" b="1" dirty="0" smtClean="0"/>
              <a:t>Blessed </a:t>
            </a:r>
            <a:r>
              <a:rPr lang="en-US" sz="3300" b="1" dirty="0"/>
              <a:t>are you, </a:t>
            </a:r>
            <a:r>
              <a:rPr lang="en-US" sz="3300" b="1" dirty="0" smtClean="0"/>
              <a:t>O YHVH, </a:t>
            </a:r>
            <a:r>
              <a:rPr lang="en-US" sz="3300" b="1" dirty="0"/>
              <a:t>who gathers the dispersed of his people Israel</a:t>
            </a:r>
            <a:r>
              <a:rPr lang="en-US" sz="2800" b="1" dirty="0" smtClean="0"/>
              <a:t>.</a:t>
            </a:r>
          </a:p>
          <a:p>
            <a:pPr algn="ctr">
              <a:buNone/>
            </a:pPr>
            <a:endParaRPr lang="en-US" sz="2800" b="1" dirty="0"/>
          </a:p>
          <a:p>
            <a:pPr algn="ctr">
              <a:buNone/>
            </a:pPr>
            <a:r>
              <a:rPr lang="en-US" b="1" dirty="0" smtClean="0">
                <a:solidFill>
                  <a:srgbClr val="C00000"/>
                </a:solidFill>
              </a:rPr>
              <a:t>10. </a:t>
            </a:r>
          </a:p>
          <a:p>
            <a:pPr>
              <a:buNone/>
            </a:pPr>
            <a:r>
              <a:rPr lang="en-US" b="1" i="1" dirty="0" smtClean="0">
                <a:solidFill>
                  <a:srgbClr val="C00000"/>
                </a:solidFill>
              </a:rPr>
              <a:t>	</a:t>
            </a:r>
            <a:r>
              <a:rPr lang="en-US" b="1" i="1" dirty="0" err="1" smtClean="0">
                <a:solidFill>
                  <a:srgbClr val="C00000"/>
                </a:solidFill>
              </a:rPr>
              <a:t>T'ka</a:t>
            </a:r>
            <a:r>
              <a:rPr lang="en-US" b="1" i="1" dirty="0" smtClean="0">
                <a:solidFill>
                  <a:srgbClr val="C00000"/>
                </a:solidFill>
              </a:rPr>
              <a:t> </a:t>
            </a:r>
            <a:r>
              <a:rPr lang="en-US" b="1" i="1" dirty="0" err="1" smtClean="0">
                <a:solidFill>
                  <a:srgbClr val="C00000"/>
                </a:solidFill>
              </a:rPr>
              <a:t>b'sho</a:t>
            </a:r>
            <a:r>
              <a:rPr lang="en-US" b="1" i="1" dirty="0" smtClean="0">
                <a:solidFill>
                  <a:srgbClr val="C00000"/>
                </a:solidFill>
              </a:rPr>
              <a:t>-far </a:t>
            </a:r>
            <a:r>
              <a:rPr lang="en-US" b="1" i="1" dirty="0" err="1" smtClean="0">
                <a:solidFill>
                  <a:srgbClr val="C00000"/>
                </a:solidFill>
              </a:rPr>
              <a:t>ga-dol</a:t>
            </a:r>
            <a:r>
              <a:rPr lang="en-US" b="1" i="1" dirty="0" smtClean="0">
                <a:solidFill>
                  <a:srgbClr val="C00000"/>
                </a:solidFill>
              </a:rPr>
              <a:t> </a:t>
            </a:r>
            <a:r>
              <a:rPr lang="en-US" b="1" i="1" dirty="0" err="1" smtClean="0">
                <a:solidFill>
                  <a:srgbClr val="C00000"/>
                </a:solidFill>
              </a:rPr>
              <a:t>l'chei</a:t>
            </a:r>
            <a:r>
              <a:rPr lang="en-US" b="1" i="1" dirty="0" smtClean="0">
                <a:solidFill>
                  <a:srgbClr val="C00000"/>
                </a:solidFill>
              </a:rPr>
              <a:t>-</a:t>
            </a:r>
            <a:r>
              <a:rPr lang="en-US" b="1" i="1" dirty="0" err="1" smtClean="0">
                <a:solidFill>
                  <a:srgbClr val="C00000"/>
                </a:solidFill>
              </a:rPr>
              <a:t>ru</a:t>
            </a:r>
            <a:r>
              <a:rPr lang="en-US" b="1" i="1" dirty="0" smtClean="0">
                <a:solidFill>
                  <a:srgbClr val="C00000"/>
                </a:solidFill>
              </a:rPr>
              <a:t>-</a:t>
            </a:r>
            <a:r>
              <a:rPr lang="en-US" b="1" i="1" u="sng" dirty="0" err="1" smtClean="0">
                <a:solidFill>
                  <a:srgbClr val="C00000"/>
                </a:solidFill>
              </a:rPr>
              <a:t>tei</a:t>
            </a:r>
            <a:r>
              <a:rPr lang="en-US" b="1" i="1" dirty="0" smtClean="0">
                <a:solidFill>
                  <a:srgbClr val="C00000"/>
                </a:solidFill>
              </a:rPr>
              <a:t>-nu,</a:t>
            </a:r>
            <a:br>
              <a:rPr lang="en-US" b="1" i="1" dirty="0" smtClean="0">
                <a:solidFill>
                  <a:srgbClr val="C00000"/>
                </a:solidFill>
              </a:rPr>
            </a:br>
            <a:r>
              <a:rPr lang="en-US" b="1" i="1" dirty="0" err="1" smtClean="0">
                <a:solidFill>
                  <a:srgbClr val="C00000"/>
                </a:solidFill>
              </a:rPr>
              <a:t>v'sa</a:t>
            </a:r>
            <a:r>
              <a:rPr lang="en-US" b="1" i="1" dirty="0" smtClean="0">
                <a:solidFill>
                  <a:srgbClr val="C00000"/>
                </a:solidFill>
              </a:rPr>
              <a:t> </a:t>
            </a:r>
            <a:r>
              <a:rPr lang="en-US" b="1" i="1" dirty="0" err="1" smtClean="0">
                <a:solidFill>
                  <a:srgbClr val="C00000"/>
                </a:solidFill>
              </a:rPr>
              <a:t>neis</a:t>
            </a:r>
            <a:r>
              <a:rPr lang="en-US" b="1" i="1" dirty="0" smtClean="0">
                <a:solidFill>
                  <a:srgbClr val="C00000"/>
                </a:solidFill>
              </a:rPr>
              <a:t> </a:t>
            </a:r>
            <a:r>
              <a:rPr lang="en-US" b="1" i="1" dirty="0" err="1" smtClean="0">
                <a:solidFill>
                  <a:srgbClr val="C00000"/>
                </a:solidFill>
              </a:rPr>
              <a:t>l'ka-beits</a:t>
            </a:r>
            <a:r>
              <a:rPr lang="en-US" b="1" i="1" dirty="0" smtClean="0">
                <a:solidFill>
                  <a:srgbClr val="C00000"/>
                </a:solidFill>
              </a:rPr>
              <a:t> </a:t>
            </a:r>
            <a:r>
              <a:rPr lang="en-US" b="1" i="1" dirty="0" err="1" smtClean="0">
                <a:solidFill>
                  <a:srgbClr val="C00000"/>
                </a:solidFill>
              </a:rPr>
              <a:t>ga</a:t>
            </a:r>
            <a:r>
              <a:rPr lang="en-US" b="1" i="1" dirty="0" smtClean="0">
                <a:solidFill>
                  <a:srgbClr val="C00000"/>
                </a:solidFill>
              </a:rPr>
              <a:t>-</a:t>
            </a:r>
            <a:r>
              <a:rPr lang="en-US" b="1" i="1" dirty="0" err="1" smtClean="0">
                <a:solidFill>
                  <a:srgbClr val="C00000"/>
                </a:solidFill>
              </a:rPr>
              <a:t>lu</a:t>
            </a:r>
            <a:r>
              <a:rPr lang="en-US" b="1" i="1" dirty="0" smtClean="0">
                <a:solidFill>
                  <a:srgbClr val="C00000"/>
                </a:solidFill>
              </a:rPr>
              <a:t>-</a:t>
            </a:r>
            <a:r>
              <a:rPr lang="en-US" b="1" i="1" dirty="0" err="1" smtClean="0">
                <a:solidFill>
                  <a:srgbClr val="C00000"/>
                </a:solidFill>
              </a:rPr>
              <a:t>yo</a:t>
            </a:r>
            <a:r>
              <a:rPr lang="en-US" b="1" i="1" dirty="0" smtClean="0">
                <a:solidFill>
                  <a:srgbClr val="C00000"/>
                </a:solidFill>
              </a:rPr>
              <a:t>-</a:t>
            </a:r>
            <a:r>
              <a:rPr lang="en-US" b="1" i="1" u="sng" dirty="0" err="1" smtClean="0">
                <a:solidFill>
                  <a:srgbClr val="C00000"/>
                </a:solidFill>
              </a:rPr>
              <a:t>tei</a:t>
            </a:r>
            <a:r>
              <a:rPr lang="en-US" b="1" i="1" dirty="0" smtClean="0">
                <a:solidFill>
                  <a:srgbClr val="C00000"/>
                </a:solidFill>
              </a:rPr>
              <a:t>-nu,</a:t>
            </a:r>
            <a:br>
              <a:rPr lang="en-US" b="1" i="1" dirty="0" smtClean="0">
                <a:solidFill>
                  <a:srgbClr val="C00000"/>
                </a:solidFill>
              </a:rPr>
            </a:br>
            <a:r>
              <a:rPr lang="en-US" b="1" i="1" dirty="0" err="1" smtClean="0">
                <a:solidFill>
                  <a:srgbClr val="C00000"/>
                </a:solidFill>
              </a:rPr>
              <a:t>v'ka</a:t>
            </a:r>
            <a:r>
              <a:rPr lang="en-US" b="1" i="1" dirty="0" smtClean="0">
                <a:solidFill>
                  <a:srgbClr val="C00000"/>
                </a:solidFill>
              </a:rPr>
              <a:t>-b'-</a:t>
            </a:r>
            <a:r>
              <a:rPr lang="en-US" b="1" i="1" u="sng" dirty="0" err="1" smtClean="0">
                <a:solidFill>
                  <a:srgbClr val="C00000"/>
                </a:solidFill>
              </a:rPr>
              <a:t>tsei</a:t>
            </a:r>
            <a:r>
              <a:rPr lang="en-US" b="1" i="1" dirty="0" smtClean="0">
                <a:solidFill>
                  <a:srgbClr val="C00000"/>
                </a:solidFill>
              </a:rPr>
              <a:t>-nu </a:t>
            </a:r>
            <a:r>
              <a:rPr lang="en-US" b="1" i="1" u="sng" dirty="0" err="1" smtClean="0">
                <a:solidFill>
                  <a:srgbClr val="C00000"/>
                </a:solidFill>
              </a:rPr>
              <a:t>ya</a:t>
            </a:r>
            <a:r>
              <a:rPr lang="en-US" b="1" i="1" dirty="0" err="1" smtClean="0">
                <a:solidFill>
                  <a:srgbClr val="C00000"/>
                </a:solidFill>
              </a:rPr>
              <a:t>-chad</a:t>
            </a:r>
            <a:r>
              <a:rPr lang="en-US" b="1" i="1" dirty="0" smtClean="0">
                <a:solidFill>
                  <a:srgbClr val="C00000"/>
                </a:solidFill>
              </a:rPr>
              <a:t> [ </a:t>
            </a:r>
            <a:r>
              <a:rPr lang="en-US" b="1" i="1" dirty="0" err="1" smtClean="0">
                <a:solidFill>
                  <a:srgbClr val="C00000"/>
                </a:solidFill>
              </a:rPr>
              <a:t>m'hei</a:t>
            </a:r>
            <a:r>
              <a:rPr lang="en-US" b="1" i="1" dirty="0" smtClean="0">
                <a:solidFill>
                  <a:srgbClr val="C00000"/>
                </a:solidFill>
              </a:rPr>
              <a:t>-rah ] </a:t>
            </a:r>
            <a:r>
              <a:rPr lang="en-US" b="1" i="1" dirty="0" err="1" smtClean="0">
                <a:solidFill>
                  <a:srgbClr val="C00000"/>
                </a:solidFill>
              </a:rPr>
              <a:t>mei-ar-ba</a:t>
            </a:r>
            <a:r>
              <a:rPr lang="en-US" b="1" i="1" dirty="0" smtClean="0">
                <a:solidFill>
                  <a:srgbClr val="C00000"/>
                </a:solidFill>
              </a:rPr>
              <a:t> </a:t>
            </a:r>
            <a:r>
              <a:rPr lang="en-US" b="1" i="1" dirty="0" err="1" smtClean="0">
                <a:solidFill>
                  <a:srgbClr val="C00000"/>
                </a:solidFill>
              </a:rPr>
              <a:t>kan-fot</a:t>
            </a:r>
            <a:r>
              <a:rPr lang="en-US" b="1" i="1" dirty="0" smtClean="0">
                <a:solidFill>
                  <a:srgbClr val="C00000"/>
                </a:solidFill>
              </a:rPr>
              <a:t> ha-</a:t>
            </a:r>
            <a:r>
              <a:rPr lang="en-US" b="1" i="1" u="sng" dirty="0" smtClean="0">
                <a:solidFill>
                  <a:srgbClr val="C00000"/>
                </a:solidFill>
              </a:rPr>
              <a:t>a</a:t>
            </a:r>
            <a:r>
              <a:rPr lang="en-US" b="1" i="1" dirty="0" smtClean="0">
                <a:solidFill>
                  <a:srgbClr val="C00000"/>
                </a:solidFill>
              </a:rPr>
              <a:t>-</a:t>
            </a:r>
            <a:r>
              <a:rPr lang="en-US" b="1" i="1" dirty="0" err="1" smtClean="0">
                <a:solidFill>
                  <a:srgbClr val="C00000"/>
                </a:solidFill>
              </a:rPr>
              <a:t>rets</a:t>
            </a:r>
            <a:r>
              <a:rPr lang="en-US" b="1" i="1" dirty="0" smtClean="0">
                <a:solidFill>
                  <a:srgbClr val="C00000"/>
                </a:solidFill>
              </a:rPr>
              <a:t> [ </a:t>
            </a:r>
            <a:r>
              <a:rPr lang="en-US" b="1" i="1" dirty="0" err="1" smtClean="0">
                <a:solidFill>
                  <a:srgbClr val="C00000"/>
                </a:solidFill>
              </a:rPr>
              <a:t>l'ar</a:t>
            </a:r>
            <a:r>
              <a:rPr lang="en-US" b="1" i="1" dirty="0" smtClean="0">
                <a:solidFill>
                  <a:srgbClr val="C00000"/>
                </a:solidFill>
              </a:rPr>
              <a:t>-</a:t>
            </a:r>
            <a:r>
              <a:rPr lang="en-US" b="1" i="1" u="sng" dirty="0" err="1" smtClean="0">
                <a:solidFill>
                  <a:srgbClr val="C00000"/>
                </a:solidFill>
              </a:rPr>
              <a:t>tsei</a:t>
            </a:r>
            <a:r>
              <a:rPr lang="en-US" b="1" i="1" dirty="0" smtClean="0">
                <a:solidFill>
                  <a:srgbClr val="C00000"/>
                </a:solidFill>
              </a:rPr>
              <a:t>-nu ] .</a:t>
            </a:r>
            <a:br>
              <a:rPr lang="en-US" b="1" i="1" dirty="0" smtClean="0">
                <a:solidFill>
                  <a:srgbClr val="C00000"/>
                </a:solidFill>
              </a:rPr>
            </a:br>
            <a:r>
              <a:rPr lang="en-US" b="1" i="1" dirty="0" err="1" smtClean="0">
                <a:solidFill>
                  <a:srgbClr val="C00000"/>
                </a:solidFill>
              </a:rPr>
              <a:t>Ba-ruch</a:t>
            </a:r>
            <a:r>
              <a:rPr lang="en-US" b="1" i="1" dirty="0" smtClean="0">
                <a:solidFill>
                  <a:srgbClr val="C00000"/>
                </a:solidFill>
              </a:rPr>
              <a:t> a-</a:t>
            </a:r>
            <a:r>
              <a:rPr lang="en-US" b="1" i="1" dirty="0" err="1" smtClean="0">
                <a:solidFill>
                  <a:srgbClr val="C00000"/>
                </a:solidFill>
              </a:rPr>
              <a:t>tah</a:t>
            </a:r>
            <a:r>
              <a:rPr lang="en-US" b="1" i="1" dirty="0" smtClean="0">
                <a:solidFill>
                  <a:srgbClr val="C00000"/>
                </a:solidFill>
              </a:rPr>
              <a:t> A-do-</a:t>
            </a:r>
            <a:r>
              <a:rPr lang="en-US" b="1" i="1" dirty="0" err="1" smtClean="0">
                <a:solidFill>
                  <a:srgbClr val="C00000"/>
                </a:solidFill>
              </a:rPr>
              <a:t>nai</a:t>
            </a:r>
            <a:r>
              <a:rPr lang="en-US" b="1" i="1" dirty="0" smtClean="0">
                <a:solidFill>
                  <a:srgbClr val="C00000"/>
                </a:solidFill>
              </a:rPr>
              <a:t>,</a:t>
            </a:r>
            <a:br>
              <a:rPr lang="en-US" b="1" i="1" dirty="0" smtClean="0">
                <a:solidFill>
                  <a:srgbClr val="C00000"/>
                </a:solidFill>
              </a:rPr>
            </a:br>
            <a:r>
              <a:rPr lang="en-US" b="1" i="1" dirty="0" err="1" smtClean="0">
                <a:solidFill>
                  <a:srgbClr val="C00000"/>
                </a:solidFill>
              </a:rPr>
              <a:t>m'ka-beits</a:t>
            </a:r>
            <a:r>
              <a:rPr lang="en-US" b="1" i="1" dirty="0" smtClean="0">
                <a:solidFill>
                  <a:srgbClr val="C00000"/>
                </a:solidFill>
              </a:rPr>
              <a:t> </a:t>
            </a:r>
            <a:r>
              <a:rPr lang="en-US" b="1" i="1" dirty="0" err="1" smtClean="0">
                <a:solidFill>
                  <a:srgbClr val="C00000"/>
                </a:solidFill>
              </a:rPr>
              <a:t>nid-chei</a:t>
            </a:r>
            <a:r>
              <a:rPr lang="en-US" b="1" i="1" dirty="0" smtClean="0">
                <a:solidFill>
                  <a:srgbClr val="C00000"/>
                </a:solidFill>
              </a:rPr>
              <a:t> a-mo </a:t>
            </a:r>
            <a:r>
              <a:rPr lang="en-US" b="1" i="1" dirty="0" err="1" smtClean="0">
                <a:solidFill>
                  <a:srgbClr val="C00000"/>
                </a:solidFill>
              </a:rPr>
              <a:t>Yis-ra-eil</a:t>
            </a:r>
            <a:r>
              <a:rPr lang="en-US" b="1" i="1" dirty="0" smtClean="0">
                <a:solidFill>
                  <a:srgbClr val="C00000"/>
                </a:solidFill>
              </a:rPr>
              <a:t>.</a:t>
            </a:r>
            <a:r>
              <a:rPr lang="en-US" b="1" dirty="0" smtClean="0">
                <a:solidFill>
                  <a:srgbClr val="C00000"/>
                </a:solidFill>
              </a:rPr>
              <a:t> </a:t>
            </a:r>
          </a:p>
          <a:p>
            <a:pPr algn="ctr">
              <a:buNone/>
            </a:pPr>
            <a:endParaRPr lang="en-US" b="1" dirty="0">
              <a:solidFill>
                <a:srgbClr val="C00000"/>
              </a:solidFill>
            </a:endParaRPr>
          </a:p>
          <a:p>
            <a:endParaRPr lang="en-US" dirty="0">
              <a:solidFill>
                <a:srgbClr val="C00000"/>
              </a:solidFill>
            </a:endParaRPr>
          </a:p>
        </p:txBody>
      </p:sp>
    </p:spTree>
  </p:cSld>
  <p:clrMapOvr>
    <a:masterClrMapping/>
  </p:clrMapOvr>
  <p:transition spd="med">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Cornelius prayed 3 times a Day</a:t>
            </a:r>
            <a:endParaRPr lang="en-US" b="1" dirty="0">
              <a:solidFill>
                <a:srgbClr val="C00000"/>
              </a:solidFill>
            </a:endParaRPr>
          </a:p>
        </p:txBody>
      </p:sp>
      <p:sp>
        <p:nvSpPr>
          <p:cNvPr id="3" name="Content Placeholder 2"/>
          <p:cNvSpPr>
            <a:spLocks noGrp="1"/>
          </p:cNvSpPr>
          <p:nvPr>
            <p:ph idx="1"/>
          </p:nvPr>
        </p:nvSpPr>
        <p:spPr>
          <a:solidFill>
            <a:srgbClr val="92D050"/>
          </a:solidFill>
        </p:spPr>
        <p:txBody>
          <a:bodyPr>
            <a:normAutofit/>
          </a:bodyPr>
          <a:lstStyle/>
          <a:p>
            <a:pPr algn="ctr">
              <a:buNone/>
            </a:pPr>
            <a:r>
              <a:rPr lang="en-US" b="1" dirty="0" smtClean="0"/>
              <a:t>Acts 10:</a:t>
            </a:r>
          </a:p>
          <a:p>
            <a:pPr>
              <a:buNone/>
            </a:pPr>
            <a:r>
              <a:rPr lang="en-US" b="1" dirty="0" smtClean="0"/>
              <a:t>1 ¶  There was a certain man in Caesarea called Cornelius, a centurion of the band called the Italian band,</a:t>
            </a:r>
          </a:p>
          <a:p>
            <a:pPr>
              <a:buNone/>
            </a:pPr>
            <a:endParaRPr lang="en-US" b="1" dirty="0" smtClean="0"/>
          </a:p>
          <a:p>
            <a:pPr>
              <a:buNone/>
            </a:pPr>
            <a:r>
              <a:rPr lang="en-US" b="1" dirty="0" smtClean="0"/>
              <a:t>2 A devout man, and one that feared </a:t>
            </a:r>
            <a:r>
              <a:rPr lang="en-US" b="1" dirty="0" err="1" smtClean="0"/>
              <a:t>Elohim</a:t>
            </a:r>
            <a:r>
              <a:rPr lang="en-US" b="1" dirty="0" smtClean="0"/>
              <a:t> with all his house, which gave much alms to the people, and </a:t>
            </a:r>
            <a:r>
              <a:rPr lang="en-US" b="1" u="sng" dirty="0" smtClean="0">
                <a:solidFill>
                  <a:srgbClr val="C00000"/>
                </a:solidFill>
              </a:rPr>
              <a:t>prayed to </a:t>
            </a:r>
            <a:r>
              <a:rPr lang="en-US" b="1" u="sng" dirty="0" err="1" smtClean="0">
                <a:solidFill>
                  <a:srgbClr val="C00000"/>
                </a:solidFill>
              </a:rPr>
              <a:t>Elohim</a:t>
            </a:r>
            <a:r>
              <a:rPr lang="en-US" b="1" u="sng" dirty="0" smtClean="0">
                <a:solidFill>
                  <a:srgbClr val="C00000"/>
                </a:solidFill>
              </a:rPr>
              <a:t> always.</a:t>
            </a:r>
            <a:endParaRPr lang="en-US" b="1" u="sng" dirty="0">
              <a:solidFill>
                <a:srgbClr val="C00000"/>
              </a:solidFill>
            </a:endParaRPr>
          </a:p>
        </p:txBody>
      </p:sp>
    </p:spTree>
  </p:cSld>
  <p:clrMapOvr>
    <a:masterClrMapping/>
  </p:clrMapOvr>
  <p:transition spd="med">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a:t>
            </a:r>
            <a:r>
              <a:rPr lang="en-US" sz="6600" b="1" dirty="0" err="1" smtClean="0"/>
              <a:t>siddur</a:t>
            </a:r>
            <a:r>
              <a:rPr lang="en-US" sz="6600" b="1" dirty="0" smtClean="0"/>
              <a:t>” </a:t>
            </a:r>
            <a:endParaRPr lang="en-US" sz="6600" b="1" dirty="0"/>
          </a:p>
        </p:txBody>
      </p:sp>
      <p:sp>
        <p:nvSpPr>
          <p:cNvPr id="3" name="Content Placeholder 2"/>
          <p:cNvSpPr>
            <a:spLocks noGrp="1"/>
          </p:cNvSpPr>
          <p:nvPr>
            <p:ph idx="1"/>
          </p:nvPr>
        </p:nvSpPr>
        <p:spPr>
          <a:solidFill>
            <a:srgbClr val="92D050"/>
          </a:solidFill>
        </p:spPr>
        <p:txBody>
          <a:bodyPr/>
          <a:lstStyle/>
          <a:p>
            <a:pPr>
              <a:buNone/>
            </a:pPr>
            <a:r>
              <a:rPr lang="en-US" dirty="0" smtClean="0"/>
              <a:t>	</a:t>
            </a:r>
            <a:r>
              <a:rPr lang="en-US" sz="3600" b="1" dirty="0" smtClean="0"/>
              <a:t>The word means “order,” and comes from the same Hebrew word as “</a:t>
            </a:r>
            <a:r>
              <a:rPr lang="en-US" sz="3600" b="1" dirty="0" err="1" smtClean="0"/>
              <a:t>seder”used</a:t>
            </a:r>
            <a:r>
              <a:rPr lang="en-US" sz="3600" b="1" dirty="0" smtClean="0"/>
              <a:t> in the Passover tradition. The </a:t>
            </a:r>
            <a:r>
              <a:rPr lang="en-US" sz="3600" b="1" dirty="0" err="1" smtClean="0"/>
              <a:t>Siddur</a:t>
            </a:r>
            <a:r>
              <a:rPr lang="en-US" sz="3600" b="1" dirty="0" smtClean="0"/>
              <a:t> is an arranged “order” of prayers, written  down for common use among a group of people. It is thoroughly Jewish in its content and arrangement.</a:t>
            </a:r>
            <a:endParaRPr lang="en-US" sz="3600" b="1" dirty="0"/>
          </a:p>
        </p:txBody>
      </p:sp>
    </p:spTree>
  </p:cSld>
  <p:clrMapOvr>
    <a:masterClrMapping/>
  </p:clrMapOvr>
  <p:transition spd="med">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
            </a:r>
            <a:br>
              <a:rPr lang="en-US" b="1" dirty="0" smtClean="0"/>
            </a:br>
            <a:r>
              <a:rPr lang="en-US" sz="5300" b="1" dirty="0" err="1" smtClean="0"/>
              <a:t>Shacharit</a:t>
            </a:r>
            <a:r>
              <a:rPr lang="en-US" sz="5300" b="1" dirty="0" smtClean="0"/>
              <a:t/>
            </a:r>
            <a:br>
              <a:rPr lang="en-US" sz="5300" b="1" dirty="0" smtClean="0"/>
            </a:br>
            <a:endParaRPr lang="en-US" dirty="0"/>
          </a:p>
        </p:txBody>
      </p:sp>
      <p:sp>
        <p:nvSpPr>
          <p:cNvPr id="3" name="Content Placeholder 2"/>
          <p:cNvSpPr>
            <a:spLocks noGrp="1"/>
          </p:cNvSpPr>
          <p:nvPr>
            <p:ph idx="1"/>
          </p:nvPr>
        </p:nvSpPr>
        <p:spPr>
          <a:xfrm>
            <a:off x="0" y="685800"/>
            <a:ext cx="9144000" cy="6172200"/>
          </a:xfrm>
          <a:solidFill>
            <a:srgbClr val="92D050"/>
          </a:solidFill>
        </p:spPr>
        <p:txBody>
          <a:bodyPr>
            <a:normAutofit fontScale="77500" lnSpcReduction="20000"/>
          </a:bodyPr>
          <a:lstStyle/>
          <a:p>
            <a:pPr>
              <a:buNone/>
            </a:pPr>
            <a:r>
              <a:rPr lang="en-US" dirty="0" smtClean="0"/>
              <a:t>	</a:t>
            </a:r>
            <a:r>
              <a:rPr lang="en-US" b="1" dirty="0" smtClean="0"/>
              <a:t>The </a:t>
            </a:r>
            <a:r>
              <a:rPr lang="en-US" b="1" dirty="0" err="1" smtClean="0"/>
              <a:t>Shacharit</a:t>
            </a:r>
            <a:r>
              <a:rPr lang="en-US" b="1" dirty="0" smtClean="0"/>
              <a:t> begins by praising </a:t>
            </a:r>
            <a:r>
              <a:rPr lang="en-US" b="1" dirty="0" err="1" smtClean="0"/>
              <a:t>Hashem</a:t>
            </a:r>
            <a:r>
              <a:rPr lang="en-US" b="1" dirty="0" smtClean="0"/>
              <a:t> for the obvious—that we were given another day on this earth. It continues with the various blessings associated with preparing for the “actual” prayers of the morning. Blessings for such as the donning of </a:t>
            </a:r>
            <a:r>
              <a:rPr lang="en-US" b="1" dirty="0" err="1" smtClean="0"/>
              <a:t>tzit-tzit</a:t>
            </a:r>
            <a:r>
              <a:rPr lang="en-US" b="1" dirty="0" smtClean="0"/>
              <a:t>/</a:t>
            </a:r>
            <a:r>
              <a:rPr lang="en-US" b="1" dirty="0" err="1" smtClean="0"/>
              <a:t>tallit</a:t>
            </a:r>
            <a:r>
              <a:rPr lang="en-US" b="1" dirty="0" smtClean="0"/>
              <a:t> and </a:t>
            </a:r>
            <a:r>
              <a:rPr lang="en-US" b="1" dirty="0" err="1" smtClean="0"/>
              <a:t>tefillin</a:t>
            </a:r>
            <a:r>
              <a:rPr lang="en-US" b="1" dirty="0" smtClean="0"/>
              <a:t> begin, followed by the Morning Blessings. The Morning Blessings the contain</a:t>
            </a:r>
          </a:p>
          <a:p>
            <a:pPr>
              <a:buNone/>
            </a:pPr>
            <a:endParaRPr lang="en-US" b="1" dirty="0" smtClean="0"/>
          </a:p>
          <a:p>
            <a:pPr>
              <a:buNone/>
            </a:pPr>
            <a:r>
              <a:rPr lang="en-US" b="1" dirty="0" smtClean="0"/>
              <a:t>	</a:t>
            </a:r>
            <a:r>
              <a:rPr lang="en-US" sz="3600" b="1" dirty="0" smtClean="0"/>
              <a:t>following:	</a:t>
            </a:r>
          </a:p>
          <a:p>
            <a:pPr>
              <a:buNone/>
            </a:pPr>
            <a:r>
              <a:rPr lang="en-US" sz="3600" b="1" dirty="0" smtClean="0"/>
              <a:t>• </a:t>
            </a:r>
            <a:r>
              <a:rPr lang="en-US" sz="3600" b="1" dirty="0" err="1" smtClean="0"/>
              <a:t>Modeh</a:t>
            </a:r>
            <a:r>
              <a:rPr lang="en-US" sz="3600" b="1" dirty="0" smtClean="0"/>
              <a:t> </a:t>
            </a:r>
            <a:r>
              <a:rPr lang="en-US" sz="3600" b="1" dirty="0" err="1" smtClean="0"/>
              <a:t>Ani</a:t>
            </a:r>
            <a:r>
              <a:rPr lang="en-US" sz="3600" b="1" dirty="0" smtClean="0"/>
              <a:t> - Prayer Upon Rising</a:t>
            </a:r>
          </a:p>
          <a:p>
            <a:pPr>
              <a:buNone/>
            </a:pPr>
            <a:endParaRPr lang="en-US" sz="3600" b="1" dirty="0" smtClean="0"/>
          </a:p>
          <a:p>
            <a:pPr>
              <a:buNone/>
            </a:pPr>
            <a:r>
              <a:rPr lang="en-US" sz="3600" b="1" dirty="0" smtClean="0"/>
              <a:t>• Ma </a:t>
            </a:r>
            <a:r>
              <a:rPr lang="en-US" sz="3600" b="1" dirty="0" err="1" smtClean="0"/>
              <a:t>Tovu</a:t>
            </a:r>
            <a:r>
              <a:rPr lang="en-US" sz="3600" b="1" dirty="0" smtClean="0"/>
              <a:t> - A prayer said upon entering the Temple or synagogue. There are some beautiful melodies traditionally associate with this prayer.</a:t>
            </a:r>
          </a:p>
          <a:p>
            <a:pPr>
              <a:buNone/>
            </a:pPr>
            <a:endParaRPr lang="en-US" sz="3600" b="1" dirty="0" smtClean="0"/>
          </a:p>
          <a:p>
            <a:pPr>
              <a:buNone/>
            </a:pPr>
            <a:r>
              <a:rPr lang="en-US" sz="3600" b="1" dirty="0" smtClean="0"/>
              <a:t>• </a:t>
            </a:r>
            <a:r>
              <a:rPr lang="en-US" sz="3600" b="1" dirty="0" err="1" smtClean="0"/>
              <a:t>Adon</a:t>
            </a:r>
            <a:r>
              <a:rPr lang="en-US" sz="3600" b="1" dirty="0" smtClean="0"/>
              <a:t> </a:t>
            </a:r>
            <a:r>
              <a:rPr lang="en-US" sz="3600" b="1" dirty="0" err="1" smtClean="0"/>
              <a:t>Olam</a:t>
            </a:r>
            <a:r>
              <a:rPr lang="en-US" sz="3600" b="1" dirty="0" smtClean="0"/>
              <a:t> - Acknowledgment of God as Creator and Sovereign of the Universe</a:t>
            </a:r>
            <a:endParaRPr lang="en-US" sz="3600" b="1" dirty="0"/>
          </a:p>
        </p:txBody>
      </p:sp>
    </p:spTree>
  </p:cSld>
  <p:clrMapOvr>
    <a:masterClrMapping/>
  </p:clrMapOvr>
  <p:transition spd="med">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6186309"/>
          </a:xfrm>
          <a:prstGeom prst="rect">
            <a:avLst/>
          </a:prstGeom>
          <a:solidFill>
            <a:srgbClr val="92D050"/>
          </a:solidFill>
        </p:spPr>
        <p:txBody>
          <a:bodyPr wrap="square">
            <a:spAutoFit/>
          </a:bodyPr>
          <a:lstStyle/>
          <a:p>
            <a:r>
              <a:rPr lang="en-US" sz="3600" b="1" dirty="0" smtClean="0"/>
              <a:t>• </a:t>
            </a:r>
            <a:r>
              <a:rPr lang="en-US" sz="3600" b="1" dirty="0" err="1" smtClean="0"/>
              <a:t>Yigdal</a:t>
            </a:r>
            <a:r>
              <a:rPr lang="en-US" sz="3600" b="1" dirty="0" smtClean="0"/>
              <a:t> - Summary of the 13 Principles of Faith, which were initially set forth by</a:t>
            </a:r>
          </a:p>
          <a:p>
            <a:r>
              <a:rPr lang="en-US" sz="3600" b="1" dirty="0" err="1" smtClean="0"/>
              <a:t>Rambam</a:t>
            </a:r>
            <a:endParaRPr lang="en-US" sz="3600" b="1" dirty="0" smtClean="0"/>
          </a:p>
          <a:p>
            <a:r>
              <a:rPr lang="en-US" sz="3600" b="1" dirty="0" smtClean="0"/>
              <a:t>• Al </a:t>
            </a:r>
            <a:r>
              <a:rPr lang="en-US" sz="3600" b="1" dirty="0" err="1" smtClean="0"/>
              <a:t>Nattilat</a:t>
            </a:r>
            <a:r>
              <a:rPr lang="en-US" sz="3600" b="1" dirty="0" smtClean="0"/>
              <a:t> </a:t>
            </a:r>
            <a:r>
              <a:rPr lang="en-US" sz="3600" b="1" dirty="0" err="1" smtClean="0"/>
              <a:t>Yadayim</a:t>
            </a:r>
            <a:r>
              <a:rPr lang="en-US" sz="3600" b="1" dirty="0" smtClean="0"/>
              <a:t> - Blessing for the washing of hands, obligatory mitzvah preceding</a:t>
            </a:r>
          </a:p>
          <a:p>
            <a:r>
              <a:rPr lang="en-US" sz="3600" b="1" dirty="0" smtClean="0"/>
              <a:t>prayer</a:t>
            </a:r>
          </a:p>
          <a:p>
            <a:r>
              <a:rPr lang="en-US" sz="3600" b="1" dirty="0" smtClean="0"/>
              <a:t>• Asher </a:t>
            </a:r>
            <a:r>
              <a:rPr lang="en-US" sz="3600" b="1" dirty="0" err="1" smtClean="0"/>
              <a:t>Yatzar</a:t>
            </a:r>
            <a:r>
              <a:rPr lang="en-US" sz="3600" b="1" dirty="0" smtClean="0"/>
              <a:t> - Blessing for being able to relieve oneself</a:t>
            </a:r>
          </a:p>
          <a:p>
            <a:r>
              <a:rPr lang="en-US" sz="3600" b="1" dirty="0" smtClean="0"/>
              <a:t>• </a:t>
            </a:r>
            <a:r>
              <a:rPr lang="en-US" sz="3600" b="1" dirty="0" err="1" smtClean="0"/>
              <a:t>Brachot</a:t>
            </a:r>
            <a:r>
              <a:rPr lang="en-US" sz="3600" b="1" dirty="0" smtClean="0"/>
              <a:t> </a:t>
            </a:r>
            <a:r>
              <a:rPr lang="en-US" sz="3600" b="1" dirty="0" err="1" smtClean="0"/>
              <a:t>HaTorah</a:t>
            </a:r>
            <a:r>
              <a:rPr lang="en-US" sz="3600" b="1" dirty="0" smtClean="0"/>
              <a:t> - Blessings for the study of Torah</a:t>
            </a:r>
            <a:endParaRPr lang="en-US" sz="3600" b="1" dirty="0"/>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05800" cy="5509200"/>
          </a:xfrm>
          <a:prstGeom prst="rect">
            <a:avLst/>
          </a:prstGeom>
          <a:solidFill>
            <a:srgbClr val="92D050"/>
          </a:solidFill>
        </p:spPr>
        <p:txBody>
          <a:bodyPr wrap="square">
            <a:spAutoFit/>
          </a:bodyPr>
          <a:lstStyle/>
          <a:p>
            <a:pPr algn="ctr"/>
            <a:r>
              <a:rPr lang="en-US" sz="3200" b="1" dirty="0" smtClean="0"/>
              <a:t>03259.  </a:t>
            </a:r>
            <a:r>
              <a:rPr lang="en-US" sz="3200" b="1" dirty="0" err="1" smtClean="0">
                <a:latin typeface="Power BibleCD Hebrew" pitchFamily="2" charset="0"/>
              </a:rPr>
              <a:t>dey</a:t>
            </a:r>
            <a:r>
              <a:rPr lang="en-US" sz="3200" b="1" dirty="0" smtClean="0"/>
              <a:t>  </a:t>
            </a:r>
            <a:r>
              <a:rPr lang="en-US" sz="3200" b="1" dirty="0" err="1" smtClean="0"/>
              <a:t>ya`ad</a:t>
            </a:r>
            <a:r>
              <a:rPr lang="en-US" sz="3200" b="1" dirty="0" smtClean="0"/>
              <a:t>,  yaw-ad' </a:t>
            </a:r>
          </a:p>
          <a:p>
            <a:pPr algn="ctr"/>
            <a:r>
              <a:rPr lang="en-US" sz="3200" b="1" dirty="0" smtClean="0"/>
              <a:t>Search for 03259 in KJV</a:t>
            </a:r>
          </a:p>
          <a:p>
            <a:pPr algn="ctr"/>
            <a:r>
              <a:rPr lang="en-US" sz="3200" b="1" dirty="0" smtClean="0"/>
              <a:t> </a:t>
            </a:r>
          </a:p>
          <a:p>
            <a:pPr algn="ctr"/>
            <a:r>
              <a:rPr lang="en-US" sz="3200" b="1" dirty="0" smtClean="0"/>
              <a:t> </a:t>
            </a:r>
          </a:p>
          <a:p>
            <a:pPr algn="ctr"/>
            <a:r>
              <a:rPr lang="en-US" sz="3200" b="1" dirty="0" smtClean="0"/>
              <a:t>a primitive root; to fix upon (by agreement or appointment); by implication, to meet (at a stated time), to summon (to trial), to direct (in a certain quarter or position), to engage (for marriage):  -agree,(</a:t>
            </a:r>
            <a:r>
              <a:rPr lang="en-US" sz="3200" b="1" dirty="0" err="1" smtClean="0"/>
              <a:t>maxke</a:t>
            </a:r>
            <a:r>
              <a:rPr lang="en-US" sz="3200" b="1" dirty="0" smtClean="0"/>
              <a:t> an) appoint(-</a:t>
            </a:r>
            <a:r>
              <a:rPr lang="en-US" sz="3200" b="1" dirty="0" err="1" smtClean="0"/>
              <a:t>ment,a</a:t>
            </a:r>
            <a:r>
              <a:rPr lang="en-US" sz="3200" b="1" dirty="0" smtClean="0"/>
              <a:t> time), assemble (selves), betroth, gather (selves, together), meet (together), set (a time).</a:t>
            </a:r>
            <a:endParaRPr lang="en-US" sz="3200" b="1" dirty="0"/>
          </a:p>
        </p:txBody>
      </p:sp>
    </p:spTree>
  </p:cSld>
  <p:clrMapOvr>
    <a:masterClrMapping/>
  </p:clrMapOvr>
  <p:transition spd="med">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305800" cy="5693866"/>
          </a:xfrm>
          <a:prstGeom prst="rect">
            <a:avLst/>
          </a:prstGeom>
          <a:solidFill>
            <a:srgbClr val="92D050"/>
          </a:solidFill>
        </p:spPr>
        <p:txBody>
          <a:bodyPr wrap="square">
            <a:spAutoFit/>
          </a:bodyPr>
          <a:lstStyle/>
          <a:p>
            <a:r>
              <a:rPr lang="en-US" sz="2800" b="1" dirty="0" smtClean="0"/>
              <a:t>• </a:t>
            </a:r>
            <a:r>
              <a:rPr lang="en-US" sz="2800" b="1" dirty="0" err="1" smtClean="0"/>
              <a:t>Birchot</a:t>
            </a:r>
            <a:r>
              <a:rPr lang="en-US" sz="2800" b="1" dirty="0" smtClean="0"/>
              <a:t> </a:t>
            </a:r>
            <a:r>
              <a:rPr lang="en-US" sz="2800" b="1" dirty="0" err="1" smtClean="0"/>
              <a:t>Hashachar</a:t>
            </a:r>
            <a:r>
              <a:rPr lang="en-US" sz="2800" b="1" dirty="0" smtClean="0"/>
              <a:t> - Fifteen blessings acknowledging </a:t>
            </a:r>
            <a:r>
              <a:rPr lang="en-US" sz="2800" b="1" dirty="0" err="1" smtClean="0"/>
              <a:t>Godʼs</a:t>
            </a:r>
            <a:r>
              <a:rPr lang="en-US" sz="2800" b="1" dirty="0" smtClean="0"/>
              <a:t> Sovereignty over the day</a:t>
            </a:r>
          </a:p>
          <a:p>
            <a:endParaRPr lang="en-US" sz="2800" b="1" dirty="0" smtClean="0"/>
          </a:p>
          <a:p>
            <a:r>
              <a:rPr lang="en-US" sz="2800" b="1" dirty="0" smtClean="0"/>
              <a:t>—Blessing Him for who He has created us to be, for giving sight to the blind, clothing the naked, releasing the bound, straightening the bent, etc.), followed by a blessing to start the day appropriately (waking fully, leading us not into error or sin, deliverance from those who would oppress us, etc.</a:t>
            </a:r>
          </a:p>
          <a:p>
            <a:endParaRPr lang="en-US" sz="2800" b="1" dirty="0" smtClean="0"/>
          </a:p>
          <a:p>
            <a:r>
              <a:rPr lang="en-US" sz="2800" b="1" dirty="0" smtClean="0"/>
              <a:t>• The </a:t>
            </a:r>
            <a:r>
              <a:rPr lang="en-US" sz="2800" b="1" dirty="0" err="1" smtClean="0"/>
              <a:t>Akeidah</a:t>
            </a:r>
            <a:r>
              <a:rPr lang="en-US" sz="2800" b="1" dirty="0" smtClean="0"/>
              <a:t> - Recollection of the binding of Isaac, reminding us to that our devotion to the Almighty should be more precious than our very lives</a:t>
            </a:r>
            <a:endParaRPr lang="en-US" sz="2800" b="1" dirty="0"/>
          </a:p>
        </p:txBody>
      </p:sp>
    </p:spTree>
  </p:cSld>
  <p:clrMapOvr>
    <a:masterClrMapping/>
  </p:clrMapOvr>
  <p:transition spd="med">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1"/>
            <a:ext cx="8077200" cy="5016758"/>
          </a:xfrm>
          <a:prstGeom prst="rect">
            <a:avLst/>
          </a:prstGeom>
          <a:solidFill>
            <a:srgbClr val="92D050"/>
          </a:solidFill>
        </p:spPr>
        <p:txBody>
          <a:bodyPr wrap="square">
            <a:spAutoFit/>
          </a:bodyPr>
          <a:lstStyle/>
          <a:p>
            <a:r>
              <a:rPr lang="en-US" sz="3200" b="1" dirty="0" smtClean="0"/>
              <a:t>• The Abbreviated </a:t>
            </a:r>
            <a:r>
              <a:rPr lang="en-US" sz="3200" b="1" dirty="0" err="1" smtClean="0"/>
              <a:t>Shema</a:t>
            </a:r>
            <a:r>
              <a:rPr lang="en-US" sz="3200" b="1" dirty="0" smtClean="0"/>
              <a:t> (Deut 6:4-9 only)</a:t>
            </a:r>
          </a:p>
          <a:p>
            <a:endParaRPr lang="en-US" sz="3200" b="1" dirty="0" smtClean="0"/>
          </a:p>
          <a:p>
            <a:r>
              <a:rPr lang="en-US" sz="3200" b="1" dirty="0" smtClean="0"/>
              <a:t>• </a:t>
            </a:r>
            <a:r>
              <a:rPr lang="en-US" sz="3200" b="1" dirty="0" err="1" smtClean="0"/>
              <a:t>Atah</a:t>
            </a:r>
            <a:r>
              <a:rPr lang="en-US" sz="3200" b="1" dirty="0" smtClean="0"/>
              <a:t> - Prayer expressing </a:t>
            </a:r>
            <a:r>
              <a:rPr lang="en-US" sz="3200" b="1" dirty="0" err="1" smtClean="0"/>
              <a:t>Godʼs</a:t>
            </a:r>
            <a:r>
              <a:rPr lang="en-US" sz="3200" b="1" dirty="0" smtClean="0"/>
              <a:t> immutability</a:t>
            </a:r>
          </a:p>
          <a:p>
            <a:endParaRPr lang="en-US" sz="3200" b="1" dirty="0" smtClean="0"/>
          </a:p>
          <a:p>
            <a:r>
              <a:rPr lang="en-US" sz="3200" b="1" dirty="0" smtClean="0"/>
              <a:t>• Offerings &amp; Incense - Prayers that include various passages recalling the specifics of</a:t>
            </a:r>
          </a:p>
          <a:p>
            <a:r>
              <a:rPr lang="en-US" sz="3200" b="1" dirty="0" smtClean="0"/>
              <a:t>the sacrificial system, as well as a selections of the </a:t>
            </a:r>
            <a:r>
              <a:rPr lang="en-US" sz="3200" b="1" dirty="0" err="1" smtClean="0"/>
              <a:t>Mishnah</a:t>
            </a:r>
            <a:r>
              <a:rPr lang="en-US" sz="3200" b="1" dirty="0" smtClean="0"/>
              <a:t> regarding such, intending to replace the actual bringing of the offerings until such a time that sacrifices are resumed.</a:t>
            </a:r>
            <a:endParaRPr lang="en-US" sz="3200" b="1" dirty="0"/>
          </a:p>
        </p:txBody>
      </p:sp>
    </p:spTree>
  </p:cSld>
  <p:clrMapOvr>
    <a:masterClrMapping/>
  </p:clrMapOvr>
  <p:transition spd="med">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solidFill>
            <a:srgbClr val="92D050"/>
          </a:solidFill>
        </p:spPr>
        <p:txBody>
          <a:bodyPr wrap="square">
            <a:spAutoFit/>
          </a:bodyPr>
          <a:lstStyle/>
          <a:p>
            <a:pPr algn="ctr"/>
            <a:r>
              <a:rPr lang="en-US" sz="3600" b="1" dirty="0" smtClean="0"/>
              <a:t>• </a:t>
            </a:r>
            <a:r>
              <a:rPr lang="en-US" sz="3600" b="1" dirty="0" err="1" smtClean="0"/>
              <a:t>Mizmor</a:t>
            </a:r>
            <a:r>
              <a:rPr lang="en-US" sz="3600" b="1" dirty="0" smtClean="0"/>
              <a:t> </a:t>
            </a:r>
            <a:r>
              <a:rPr lang="en-US" sz="3600" b="1" dirty="0" err="1" smtClean="0"/>
              <a:t>lʼDavid</a:t>
            </a:r>
            <a:r>
              <a:rPr lang="en-US" sz="3600" b="1" dirty="0" smtClean="0"/>
              <a:t> - Psalm 30 – </a:t>
            </a:r>
          </a:p>
          <a:p>
            <a:pPr algn="ctr"/>
            <a:r>
              <a:rPr lang="en-US" sz="3600" b="1" dirty="0" smtClean="0"/>
              <a:t>Introductory to the </a:t>
            </a:r>
            <a:r>
              <a:rPr lang="en-US" sz="3600" b="1" dirty="0" err="1" smtClean="0"/>
              <a:t>Pʼsukei</a:t>
            </a:r>
            <a:r>
              <a:rPr lang="en-US" sz="3600" b="1" dirty="0" smtClean="0"/>
              <a:t> </a:t>
            </a:r>
            <a:r>
              <a:rPr lang="en-US" sz="3600" b="1" dirty="0" err="1" smtClean="0"/>
              <a:t>Dʼzimrah</a:t>
            </a:r>
            <a:endParaRPr lang="en-US" sz="3600" b="1" dirty="0" smtClean="0"/>
          </a:p>
          <a:p>
            <a:endParaRPr lang="en-US" sz="3600" b="1" dirty="0" smtClean="0"/>
          </a:p>
          <a:p>
            <a:pPr algn="ctr"/>
            <a:r>
              <a:rPr lang="en-US" sz="3600" b="1" dirty="0" smtClean="0"/>
              <a:t>• </a:t>
            </a:r>
            <a:r>
              <a:rPr lang="en-US" sz="3600" b="1" dirty="0" err="1" smtClean="0"/>
              <a:t>Mournersʼ</a:t>
            </a:r>
            <a:r>
              <a:rPr lang="en-US" sz="3600" b="1" dirty="0" smtClean="0"/>
              <a:t> </a:t>
            </a:r>
            <a:r>
              <a:rPr lang="en-US" sz="3600" b="1" dirty="0" err="1" smtClean="0"/>
              <a:t>Kaddish</a:t>
            </a:r>
            <a:r>
              <a:rPr lang="en-US" sz="3600" b="1" dirty="0" smtClean="0"/>
              <a:t> </a:t>
            </a:r>
          </a:p>
          <a:p>
            <a:r>
              <a:rPr lang="en-US" sz="3600" b="1" dirty="0" smtClean="0"/>
              <a:t>(Similar to the </a:t>
            </a:r>
            <a:r>
              <a:rPr lang="en-US" sz="3600" b="1" dirty="0" err="1" smtClean="0"/>
              <a:t>Rabbisʼ</a:t>
            </a:r>
            <a:r>
              <a:rPr lang="en-US" sz="3600" b="1" dirty="0" smtClean="0"/>
              <a:t> </a:t>
            </a:r>
            <a:r>
              <a:rPr lang="en-US" sz="3600" b="1" dirty="0" err="1" smtClean="0"/>
              <a:t>Kaddish</a:t>
            </a:r>
            <a:r>
              <a:rPr lang="en-US" sz="3600" b="1" dirty="0" smtClean="0"/>
              <a:t>, recited by those who have lost </a:t>
            </a:r>
            <a:r>
              <a:rPr lang="en-US" sz="3600" b="1" dirty="0" err="1" smtClean="0"/>
              <a:t>aparent</a:t>
            </a:r>
            <a:r>
              <a:rPr lang="en-US" sz="3600" b="1" dirty="0" smtClean="0"/>
              <a:t> within the last eleven months)</a:t>
            </a:r>
          </a:p>
          <a:p>
            <a:endParaRPr lang="en-US" sz="3600" b="1" dirty="0" smtClean="0"/>
          </a:p>
          <a:p>
            <a:pPr algn="ctr"/>
            <a:r>
              <a:rPr lang="en-US" sz="3600" b="1" dirty="0" smtClean="0"/>
              <a:t>• </a:t>
            </a:r>
            <a:r>
              <a:rPr lang="en-US" sz="3600" b="1" dirty="0" err="1" smtClean="0"/>
              <a:t>Pʼsukei</a:t>
            </a:r>
            <a:r>
              <a:rPr lang="en-US" sz="3600" b="1" dirty="0" smtClean="0"/>
              <a:t> </a:t>
            </a:r>
            <a:r>
              <a:rPr lang="en-US" sz="3600" b="1" dirty="0" err="1" smtClean="0"/>
              <a:t>Dʼzimrah</a:t>
            </a:r>
            <a:r>
              <a:rPr lang="en-US" sz="3600" b="1" dirty="0" smtClean="0"/>
              <a:t> </a:t>
            </a:r>
          </a:p>
          <a:p>
            <a:r>
              <a:rPr lang="en-US" sz="3600" b="1" dirty="0" smtClean="0"/>
              <a:t>(Verses of Praise - multiple blessings and Scriptures, mainly from the Psalms. This contains the </a:t>
            </a:r>
            <a:r>
              <a:rPr lang="en-US" sz="3600" b="1" dirty="0" err="1" smtClean="0"/>
              <a:t>Ashrei</a:t>
            </a:r>
            <a:r>
              <a:rPr lang="en-US" sz="3600" b="1" dirty="0" smtClean="0"/>
              <a:t>)</a:t>
            </a:r>
            <a:endParaRPr lang="en-US" sz="3600" b="1" dirty="0"/>
          </a:p>
        </p:txBody>
      </p:sp>
    </p:spTree>
  </p:cSld>
  <p:clrMapOvr>
    <a:masterClrMapping/>
  </p:clrMapOvr>
  <p:transition spd="med">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924800" cy="5078313"/>
          </a:xfrm>
          <a:prstGeom prst="rect">
            <a:avLst/>
          </a:prstGeom>
          <a:solidFill>
            <a:srgbClr val="92D050"/>
          </a:solidFill>
        </p:spPr>
        <p:txBody>
          <a:bodyPr wrap="square">
            <a:spAutoFit/>
          </a:bodyPr>
          <a:lstStyle/>
          <a:p>
            <a:pPr algn="ctr"/>
            <a:r>
              <a:rPr lang="en-US" sz="3600" b="1" dirty="0" smtClean="0"/>
              <a:t>• The Full </a:t>
            </a:r>
            <a:r>
              <a:rPr lang="en-US" sz="3600" b="1" dirty="0" err="1" smtClean="0"/>
              <a:t>Shema</a:t>
            </a:r>
            <a:r>
              <a:rPr lang="en-US" sz="3600" b="1" dirty="0" smtClean="0"/>
              <a:t> </a:t>
            </a:r>
          </a:p>
          <a:p>
            <a:pPr algn="ctr"/>
            <a:r>
              <a:rPr lang="en-US" sz="3600" b="1" dirty="0" smtClean="0"/>
              <a:t>(and its introductory and concluding blessings)</a:t>
            </a:r>
          </a:p>
          <a:p>
            <a:pPr algn="ctr"/>
            <a:endParaRPr lang="en-US" sz="3600" b="1" dirty="0" smtClean="0"/>
          </a:p>
          <a:p>
            <a:pPr algn="ctr"/>
            <a:r>
              <a:rPr lang="en-US" sz="3600" b="1" dirty="0" smtClean="0"/>
              <a:t>Prayer</a:t>
            </a:r>
          </a:p>
          <a:p>
            <a:pPr algn="ctr"/>
            <a:r>
              <a:rPr lang="en-US" sz="3600" b="1" dirty="0" smtClean="0"/>
              <a:t>The Jewish Sages teach that there are both 248 parts in the human body and there are 248 positive commandments in the torah.</a:t>
            </a:r>
          </a:p>
        </p:txBody>
      </p:sp>
    </p:spTree>
  </p:cSld>
  <p:clrMapOvr>
    <a:masterClrMapping/>
  </p:clrMapOvr>
  <p:transition spd="med">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5509200"/>
          </a:xfrm>
          <a:prstGeom prst="rect">
            <a:avLst/>
          </a:prstGeom>
          <a:solidFill>
            <a:srgbClr val="92D050"/>
          </a:solidFill>
        </p:spPr>
        <p:txBody>
          <a:bodyPr wrap="square">
            <a:spAutoFit/>
          </a:bodyPr>
          <a:lstStyle/>
          <a:p>
            <a:pPr algn="ctr"/>
            <a:r>
              <a:rPr lang="en-US" sz="3600" b="1" dirty="0" smtClean="0"/>
              <a:t> </a:t>
            </a:r>
          </a:p>
          <a:p>
            <a:endParaRPr lang="en-US" sz="3600" b="1" dirty="0" smtClean="0"/>
          </a:p>
          <a:p>
            <a:pPr algn="ctr"/>
            <a:r>
              <a:rPr lang="en-US" sz="4000" b="1" dirty="0" smtClean="0"/>
              <a:t>• </a:t>
            </a:r>
            <a:r>
              <a:rPr lang="en-US" sz="4000" b="1" dirty="0" err="1" smtClean="0"/>
              <a:t>Shmoneh</a:t>
            </a:r>
            <a:r>
              <a:rPr lang="en-US" sz="4000" b="1" dirty="0" smtClean="0"/>
              <a:t> </a:t>
            </a:r>
            <a:r>
              <a:rPr lang="en-US" sz="4000" b="1" dirty="0" err="1" smtClean="0"/>
              <a:t>Esrei</a:t>
            </a:r>
            <a:r>
              <a:rPr lang="en-US" sz="4000" b="1" dirty="0" smtClean="0"/>
              <a:t> / </a:t>
            </a:r>
            <a:r>
              <a:rPr lang="en-US" sz="4000" b="1" dirty="0" err="1" smtClean="0"/>
              <a:t>Amidah</a:t>
            </a:r>
            <a:r>
              <a:rPr lang="en-US" sz="4000" b="1" dirty="0" smtClean="0"/>
              <a:t> / </a:t>
            </a:r>
            <a:r>
              <a:rPr lang="en-US" sz="4000" b="1" dirty="0" err="1" smtClean="0"/>
              <a:t>Tefillah</a:t>
            </a:r>
            <a:r>
              <a:rPr lang="en-US" sz="4000" b="1" dirty="0" smtClean="0"/>
              <a:t> </a:t>
            </a:r>
          </a:p>
          <a:p>
            <a:pPr algn="ctr"/>
            <a:r>
              <a:rPr lang="en-US" sz="4000" b="1" dirty="0" smtClean="0"/>
              <a:t>(The central prayer of each prayer service)</a:t>
            </a:r>
          </a:p>
          <a:p>
            <a:endParaRPr lang="en-US" sz="4000" b="1" dirty="0" smtClean="0"/>
          </a:p>
          <a:p>
            <a:pPr algn="ctr"/>
            <a:r>
              <a:rPr lang="en-US" sz="4000" b="1" dirty="0" smtClean="0"/>
              <a:t>• Optional Prayers:</a:t>
            </a:r>
          </a:p>
          <a:p>
            <a:r>
              <a:rPr lang="en-US" sz="4000" b="1" dirty="0" smtClean="0"/>
              <a:t> </a:t>
            </a:r>
            <a:endParaRPr lang="de-DE" sz="4000" b="1" dirty="0" smtClean="0"/>
          </a:p>
          <a:p>
            <a:pPr algn="ctr"/>
            <a:r>
              <a:rPr lang="en-US" sz="4000" b="1" dirty="0" smtClean="0"/>
              <a:t>• </a:t>
            </a:r>
            <a:r>
              <a:rPr lang="en-US" sz="4000" b="1" dirty="0" err="1" smtClean="0"/>
              <a:t>Vidui</a:t>
            </a:r>
            <a:r>
              <a:rPr lang="en-US" sz="4000" b="1" dirty="0" smtClean="0"/>
              <a:t> (Prayer of confession of sins)</a:t>
            </a:r>
            <a:endParaRPr lang="en-US" sz="4000" b="1" dirty="0"/>
          </a:p>
        </p:txBody>
      </p:sp>
      <p:sp>
        <p:nvSpPr>
          <p:cNvPr id="3" name="Rectangle 2"/>
          <p:cNvSpPr/>
          <p:nvPr/>
        </p:nvSpPr>
        <p:spPr>
          <a:xfrm>
            <a:off x="304800" y="6324600"/>
            <a:ext cx="2972609" cy="369332"/>
          </a:xfrm>
          <a:prstGeom prst="rect">
            <a:avLst/>
          </a:prstGeom>
        </p:spPr>
        <p:txBody>
          <a:bodyPr wrap="none">
            <a:spAutoFit/>
          </a:bodyPr>
          <a:lstStyle/>
          <a:p>
            <a:r>
              <a:rPr lang="de-DE" b="1" dirty="0" smtClean="0"/>
              <a:t>www.diggingwithdarren.com</a:t>
            </a:r>
            <a:endParaRPr lang="en-US" b="1" dirty="0"/>
          </a:p>
        </p:txBody>
      </p:sp>
    </p:spTree>
  </p:cSld>
  <p:clrMapOvr>
    <a:masterClrMapping/>
  </p:clrMapOvr>
  <p:transition spd="med">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632311"/>
          </a:xfrm>
          <a:prstGeom prst="rect">
            <a:avLst/>
          </a:prstGeom>
          <a:solidFill>
            <a:srgbClr val="92D050"/>
          </a:solidFill>
        </p:spPr>
        <p:txBody>
          <a:bodyPr wrap="square">
            <a:spAutoFit/>
          </a:bodyPr>
          <a:lstStyle/>
          <a:p>
            <a:pPr algn="ctr"/>
            <a:r>
              <a:rPr lang="en-US" sz="3600" b="1" dirty="0" smtClean="0"/>
              <a:t>• </a:t>
            </a:r>
            <a:r>
              <a:rPr lang="en-US" sz="3600" b="1" dirty="0" err="1" smtClean="0"/>
              <a:t>Avinu</a:t>
            </a:r>
            <a:r>
              <a:rPr lang="en-US" sz="3600" b="1" dirty="0" smtClean="0"/>
              <a:t> </a:t>
            </a:r>
            <a:r>
              <a:rPr lang="en-US" sz="3600" b="1" dirty="0" err="1" smtClean="0"/>
              <a:t>Malkeinu</a:t>
            </a:r>
            <a:r>
              <a:rPr lang="en-US" sz="3600" b="1" dirty="0" smtClean="0"/>
              <a:t> </a:t>
            </a:r>
          </a:p>
          <a:p>
            <a:r>
              <a:rPr lang="en-US" sz="3600" b="1" dirty="0" smtClean="0"/>
              <a:t>“Our Father, Our King” - Recited from Rosh </a:t>
            </a:r>
            <a:r>
              <a:rPr lang="en-US" sz="3600" b="1" dirty="0" err="1" smtClean="0"/>
              <a:t>Hashannah</a:t>
            </a:r>
            <a:r>
              <a:rPr lang="en-US" sz="3600" b="1" dirty="0" smtClean="0"/>
              <a:t> to Yom Kippur and during times of fasting</a:t>
            </a:r>
          </a:p>
          <a:p>
            <a:endParaRPr lang="en-US" sz="3600" b="1" dirty="0" smtClean="0"/>
          </a:p>
          <a:p>
            <a:pPr algn="ctr"/>
            <a:r>
              <a:rPr lang="en-US" sz="3600" b="1" dirty="0" smtClean="0"/>
              <a:t>• </a:t>
            </a:r>
            <a:r>
              <a:rPr lang="en-US" sz="3600" b="1" dirty="0" err="1" smtClean="0"/>
              <a:t>Tachanun</a:t>
            </a:r>
            <a:r>
              <a:rPr lang="en-US" sz="3600" b="1" dirty="0" smtClean="0"/>
              <a:t> </a:t>
            </a:r>
          </a:p>
          <a:p>
            <a:r>
              <a:rPr lang="en-US" sz="3600" b="1" dirty="0" smtClean="0"/>
              <a:t>(“Putting down the head.” Recalling and entreating the mercies of YHVH. Recited specific ways on specific days.)Mondays &amp; </a:t>
            </a:r>
            <a:r>
              <a:rPr lang="en-US" sz="3600" b="1" dirty="0" err="1" smtClean="0"/>
              <a:t>Thrusdays</a:t>
            </a:r>
            <a:endParaRPr lang="en-US" sz="3600" b="1" dirty="0"/>
          </a:p>
        </p:txBody>
      </p:sp>
    </p:spTree>
  </p:cSld>
  <p:clrMapOvr>
    <a:masterClrMapping/>
  </p:clrMapOvr>
  <p:transition spd="med">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693866"/>
          </a:xfrm>
          <a:prstGeom prst="rect">
            <a:avLst/>
          </a:prstGeom>
          <a:solidFill>
            <a:srgbClr val="92D050"/>
          </a:solidFill>
        </p:spPr>
        <p:txBody>
          <a:bodyPr wrap="square">
            <a:spAutoFit/>
          </a:bodyPr>
          <a:lstStyle/>
          <a:p>
            <a:pPr algn="ctr"/>
            <a:r>
              <a:rPr lang="en-US" sz="2800" b="1" dirty="0" smtClean="0"/>
              <a:t>450 BC  </a:t>
            </a:r>
          </a:p>
          <a:p>
            <a:r>
              <a:rPr lang="en-US" sz="2800" b="1" dirty="0" smtClean="0"/>
              <a:t> Jewish tradition claims that </a:t>
            </a:r>
            <a:r>
              <a:rPr lang="en-US" sz="2800" b="1" i="1" dirty="0" smtClean="0"/>
              <a:t>the</a:t>
            </a:r>
            <a:r>
              <a:rPr lang="en-US" sz="2800" b="1" dirty="0" smtClean="0"/>
              <a:t> practice of </a:t>
            </a:r>
            <a:r>
              <a:rPr lang="en-US" sz="2800" b="1" i="1" dirty="0" smtClean="0"/>
              <a:t>the </a:t>
            </a:r>
            <a:r>
              <a:rPr lang="en-US" sz="2800" b="1" i="1" dirty="0" err="1" smtClean="0">
                <a:hlinkClick r:id="rId2"/>
              </a:rPr>
              <a:t>Amidah</a:t>
            </a:r>
            <a:r>
              <a:rPr lang="en-US" sz="2800" b="1" dirty="0" smtClean="0">
                <a:hlinkClick r:id="rId2"/>
              </a:rPr>
              <a:t> Prayer</a:t>
            </a:r>
            <a:r>
              <a:rPr lang="en-US" sz="2800" b="1" dirty="0" smtClean="0"/>
              <a:t> was instituted by </a:t>
            </a:r>
            <a:r>
              <a:rPr lang="en-US" sz="2800" b="1" i="1" dirty="0" smtClean="0"/>
              <a:t>the</a:t>
            </a:r>
            <a:r>
              <a:rPr lang="en-US" sz="2800" b="1" dirty="0" smtClean="0"/>
              <a:t> Patriarchs and formalized by </a:t>
            </a:r>
            <a:r>
              <a:rPr lang="en-US" sz="2800" b="1" i="1" dirty="0" smtClean="0"/>
              <a:t>the</a:t>
            </a:r>
            <a:r>
              <a:rPr lang="en-US" sz="2800" b="1" dirty="0" smtClean="0"/>
              <a:t> men of </a:t>
            </a:r>
            <a:r>
              <a:rPr lang="en-US" sz="2800" b="1" i="1" dirty="0" smtClean="0"/>
              <a:t>the</a:t>
            </a:r>
            <a:r>
              <a:rPr lang="en-US" sz="2800" b="1" dirty="0" smtClean="0"/>
              <a:t> </a:t>
            </a:r>
            <a:r>
              <a:rPr lang="en-US" sz="2800" b="1" dirty="0" smtClean="0">
                <a:hlinkClick r:id="rId3"/>
              </a:rPr>
              <a:t>Great Assembly</a:t>
            </a:r>
            <a:r>
              <a:rPr lang="en-US" sz="2800" b="1" dirty="0" smtClean="0"/>
              <a:t>, which was presided by Ezra </a:t>
            </a:r>
            <a:r>
              <a:rPr lang="en-US" sz="2800" b="1" i="1" dirty="0" smtClean="0"/>
              <a:t>the</a:t>
            </a:r>
            <a:r>
              <a:rPr lang="en-US" sz="2800" b="1" dirty="0" smtClean="0"/>
              <a:t> priestly scribe, around </a:t>
            </a:r>
            <a:r>
              <a:rPr lang="en-US" sz="2800" b="1" i="1" dirty="0" smtClean="0"/>
              <a:t>the</a:t>
            </a:r>
            <a:r>
              <a:rPr lang="en-US" sz="2800" b="1" dirty="0" smtClean="0"/>
              <a:t> year </a:t>
            </a:r>
            <a:r>
              <a:rPr lang="en-US" sz="2800" b="1" i="1" dirty="0" smtClean="0"/>
              <a:t>450 BCE</a:t>
            </a:r>
            <a:r>
              <a:rPr lang="en-US" sz="2800" b="1" dirty="0" smtClean="0"/>
              <a:t>. Jewish scholars established </a:t>
            </a:r>
            <a:r>
              <a:rPr lang="en-US" sz="2800" b="1" i="1" dirty="0" smtClean="0"/>
              <a:t>the</a:t>
            </a:r>
            <a:r>
              <a:rPr lang="en-US" sz="2800" b="1" dirty="0" smtClean="0"/>
              <a:t> present ...</a:t>
            </a:r>
            <a:r>
              <a:rPr lang="en-US" sz="2800" b="1" i="1" dirty="0" smtClean="0"/>
              <a:t>The</a:t>
            </a:r>
            <a:r>
              <a:rPr lang="en-US" sz="2800" b="1" dirty="0" smtClean="0"/>
              <a:t> oldest form, or forms, of </a:t>
            </a:r>
            <a:r>
              <a:rPr lang="en-US" sz="2800" b="1" i="1" dirty="0" smtClean="0"/>
              <a:t>the </a:t>
            </a:r>
            <a:r>
              <a:rPr lang="en-US" sz="2800" b="1" i="1" dirty="0" err="1" smtClean="0"/>
              <a:t>Amidah</a:t>
            </a:r>
            <a:r>
              <a:rPr lang="en-US" sz="2800" b="1" dirty="0" smtClean="0"/>
              <a:t> Prayer predate </a:t>
            </a:r>
            <a:r>
              <a:rPr lang="en-US" sz="2800" b="1" i="1" dirty="0" smtClean="0"/>
              <a:t>the</a:t>
            </a:r>
            <a:r>
              <a:rPr lang="en-US" sz="2800" b="1" dirty="0" smtClean="0"/>
              <a:t> time of </a:t>
            </a:r>
            <a:r>
              <a:rPr lang="en-US" sz="2800" b="1" dirty="0" err="1" smtClean="0"/>
              <a:t>Yeshua</a:t>
            </a:r>
            <a:r>
              <a:rPr lang="en-US" sz="2800" b="1" dirty="0" smtClean="0"/>
              <a:t> of Nazareth (1) and was known, simply, as “</a:t>
            </a:r>
            <a:r>
              <a:rPr lang="en-US" sz="2800" b="1" i="1" dirty="0" smtClean="0"/>
              <a:t>The</a:t>
            </a:r>
            <a:r>
              <a:rPr lang="en-US" sz="2800" b="1" dirty="0" smtClean="0"/>
              <a:t> Prayer (s)”. Jewish tradition claims that </a:t>
            </a:r>
            <a:r>
              <a:rPr lang="en-US" sz="2800" b="1" i="1" dirty="0" smtClean="0"/>
              <a:t>the</a:t>
            </a:r>
            <a:r>
              <a:rPr lang="en-US" sz="2800" b="1" dirty="0" smtClean="0"/>
              <a:t> practice of </a:t>
            </a:r>
            <a:r>
              <a:rPr lang="en-US" sz="2800" b="1" i="1" dirty="0" smtClean="0"/>
              <a:t>the </a:t>
            </a:r>
            <a:r>
              <a:rPr lang="en-US" sz="2800" b="1" i="1" dirty="0" err="1" smtClean="0">
                <a:hlinkClick r:id="rId4"/>
              </a:rPr>
              <a:t>Amidah</a:t>
            </a:r>
            <a:r>
              <a:rPr lang="en-US" sz="2800" b="1" dirty="0" smtClean="0">
                <a:hlinkClick r:id="rId4"/>
              </a:rPr>
              <a:t> Prayer</a:t>
            </a:r>
            <a:r>
              <a:rPr lang="en-US" sz="2800" b="1" dirty="0" smtClean="0"/>
              <a:t> was instituted by </a:t>
            </a:r>
            <a:r>
              <a:rPr lang="en-US" sz="2800" b="1" i="1" dirty="0" smtClean="0"/>
              <a:t>the</a:t>
            </a:r>
            <a:r>
              <a:rPr lang="en-US" sz="2800" b="1" dirty="0" smtClean="0"/>
              <a:t> Patriarchs and formalized by </a:t>
            </a:r>
            <a:r>
              <a:rPr lang="en-US" sz="2800" b="1" i="1" dirty="0" smtClean="0"/>
              <a:t>the</a:t>
            </a:r>
            <a:r>
              <a:rPr lang="en-US" sz="2800" b="1" dirty="0" smtClean="0"/>
              <a:t> men of </a:t>
            </a:r>
            <a:r>
              <a:rPr lang="en-US" sz="2800" b="1" i="1" dirty="0" smtClean="0"/>
              <a:t>the</a:t>
            </a:r>
            <a:r>
              <a:rPr lang="en-US" sz="2800" b="1" dirty="0" smtClean="0"/>
              <a:t> </a:t>
            </a:r>
            <a:r>
              <a:rPr lang="en-US" sz="2800" b="1" dirty="0" smtClean="0">
                <a:hlinkClick r:id="rId5"/>
              </a:rPr>
              <a:t>Great Assembly</a:t>
            </a:r>
            <a:r>
              <a:rPr lang="en-US" sz="2800" b="1" dirty="0" smtClean="0"/>
              <a:t>, which was presided by Ezra </a:t>
            </a:r>
            <a:r>
              <a:rPr lang="en-US" sz="2800" b="1" i="1" dirty="0" smtClean="0"/>
              <a:t>the</a:t>
            </a:r>
            <a:r>
              <a:rPr lang="en-US" sz="2800" b="1" dirty="0" smtClean="0"/>
              <a:t> priestly scribe, around </a:t>
            </a:r>
            <a:r>
              <a:rPr lang="en-US" sz="2800" b="1" i="1" dirty="0" smtClean="0"/>
              <a:t>the</a:t>
            </a:r>
            <a:r>
              <a:rPr lang="en-US" sz="2800" b="1" dirty="0" smtClean="0"/>
              <a:t> year </a:t>
            </a:r>
            <a:r>
              <a:rPr lang="en-US" sz="2800" b="1" i="1" dirty="0" smtClean="0"/>
              <a:t>450 BCE</a:t>
            </a:r>
            <a:r>
              <a:rPr lang="en-US" sz="2800" b="1" dirty="0" smtClean="0"/>
              <a:t>.</a:t>
            </a:r>
            <a:endParaRPr lang="en-US" sz="2800" b="1" dirty="0"/>
          </a:p>
        </p:txBody>
      </p:sp>
    </p:spTree>
  </p:cSld>
  <p:clrMapOvr>
    <a:masterClrMapping/>
  </p:clrMapOvr>
  <p:transition spd="med">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THE GREAT ASSEMBLY OF THE 120 MEN OF ISRAEL</a:t>
            </a:r>
            <a:endParaRPr lang="en-US" b="1" dirty="0"/>
          </a:p>
        </p:txBody>
      </p:sp>
      <p:sp>
        <p:nvSpPr>
          <p:cNvPr id="3" name="Content Placeholder 2"/>
          <p:cNvSpPr>
            <a:spLocks noGrp="1"/>
          </p:cNvSpPr>
          <p:nvPr>
            <p:ph idx="1"/>
          </p:nvPr>
        </p:nvSpPr>
        <p:spPr>
          <a:xfrm>
            <a:off x="2819400" y="1600200"/>
            <a:ext cx="3733800" cy="4876800"/>
          </a:xfrm>
          <a:solidFill>
            <a:srgbClr val="92D050"/>
          </a:solidFill>
        </p:spPr>
        <p:txBody>
          <a:bodyPr>
            <a:noAutofit/>
          </a:bodyPr>
          <a:lstStyle/>
          <a:p>
            <a:r>
              <a:rPr lang="en-US" sz="4400" b="1" dirty="0" smtClean="0"/>
              <a:t>HAGGAI</a:t>
            </a:r>
          </a:p>
          <a:p>
            <a:r>
              <a:rPr lang="en-US" sz="4400" b="1" dirty="0" smtClean="0"/>
              <a:t>ZACHARIAH</a:t>
            </a:r>
          </a:p>
          <a:p>
            <a:r>
              <a:rPr lang="en-US" sz="4400" b="1" dirty="0" smtClean="0"/>
              <a:t>MALACHI</a:t>
            </a:r>
          </a:p>
          <a:p>
            <a:r>
              <a:rPr lang="en-US" sz="4400" b="1" dirty="0" smtClean="0"/>
              <a:t>MORDECHAI</a:t>
            </a:r>
            <a:endParaRPr lang="en-US" sz="4400" b="1" dirty="0" smtClean="0"/>
          </a:p>
          <a:p>
            <a:r>
              <a:rPr lang="en-US" sz="4400" b="1" dirty="0" smtClean="0"/>
              <a:t>NEHEMIAH</a:t>
            </a:r>
          </a:p>
          <a:p>
            <a:r>
              <a:rPr lang="en-US" sz="4400" b="1" dirty="0" smtClean="0"/>
              <a:t>EZRA</a:t>
            </a:r>
          </a:p>
          <a:p>
            <a:endParaRPr lang="en-US" sz="4400" b="1" dirty="0" smtClean="0"/>
          </a:p>
        </p:txBody>
      </p:sp>
    </p:spTree>
  </p:cSld>
  <p:clrMapOvr>
    <a:masterClrMapping/>
  </p:clrMapOvr>
  <p:transition spd="med">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7300" b="1" dirty="0" smtClean="0"/>
              <a:t>Times of Prayer</a:t>
            </a:r>
            <a:br>
              <a:rPr lang="en-US" sz="7300" b="1" dirty="0" smtClean="0"/>
            </a:br>
            <a:endParaRPr lang="en-US" dirty="0"/>
          </a:p>
        </p:txBody>
      </p:sp>
      <p:sp>
        <p:nvSpPr>
          <p:cNvPr id="3" name="Content Placeholder 2"/>
          <p:cNvSpPr>
            <a:spLocks noGrp="1"/>
          </p:cNvSpPr>
          <p:nvPr>
            <p:ph idx="1"/>
          </p:nvPr>
        </p:nvSpPr>
        <p:spPr>
          <a:solidFill>
            <a:srgbClr val="92D050"/>
          </a:solidFill>
        </p:spPr>
        <p:txBody>
          <a:bodyPr>
            <a:normAutofit lnSpcReduction="10000"/>
          </a:bodyPr>
          <a:lstStyle/>
          <a:p>
            <a:pPr>
              <a:buNone/>
            </a:pPr>
            <a:r>
              <a:rPr lang="en-US" sz="3600" b="1" dirty="0" smtClean="0"/>
              <a:t>	The set times of prayer are as follows:</a:t>
            </a:r>
          </a:p>
          <a:p>
            <a:pPr algn="ctr">
              <a:buNone/>
            </a:pPr>
            <a:r>
              <a:rPr lang="en-US" sz="6000" b="1" dirty="0" smtClean="0"/>
              <a:t>• </a:t>
            </a:r>
            <a:r>
              <a:rPr lang="en-US" sz="7200" b="1" dirty="0" err="1" smtClean="0"/>
              <a:t>Shacharit</a:t>
            </a:r>
            <a:endParaRPr lang="en-US" sz="7200" b="1" dirty="0" smtClean="0"/>
          </a:p>
          <a:p>
            <a:pPr algn="ctr">
              <a:buNone/>
            </a:pPr>
            <a:r>
              <a:rPr lang="en-US" sz="7200" b="1" dirty="0" smtClean="0"/>
              <a:t>• </a:t>
            </a:r>
            <a:r>
              <a:rPr lang="en-US" sz="7200" b="1" dirty="0" err="1" smtClean="0"/>
              <a:t>Mincha</a:t>
            </a:r>
            <a:endParaRPr lang="en-US" sz="7200" b="1" dirty="0" smtClean="0"/>
          </a:p>
          <a:p>
            <a:pPr algn="ctr">
              <a:buNone/>
            </a:pPr>
            <a:r>
              <a:rPr lang="en-US" sz="7200" b="1" dirty="0" smtClean="0"/>
              <a:t>• </a:t>
            </a:r>
            <a:r>
              <a:rPr lang="en-US" sz="7200" b="1" dirty="0" err="1" smtClean="0"/>
              <a:t>Maʼariv</a:t>
            </a:r>
            <a:endParaRPr lang="en-US" sz="7200" b="1" dirty="0"/>
          </a:p>
        </p:txBody>
      </p:sp>
    </p:spTree>
  </p:cSld>
  <p:clrMapOvr>
    <a:masterClrMapping/>
  </p:clrMapOvr>
  <p:transition spd="med">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325562"/>
          </a:xfrm>
        </p:spPr>
        <p:txBody>
          <a:bodyPr>
            <a:normAutofit fontScale="90000"/>
          </a:bodyPr>
          <a:lstStyle/>
          <a:p>
            <a:r>
              <a:rPr lang="en-US" dirty="0" smtClean="0"/>
              <a:t/>
            </a:r>
            <a:br>
              <a:rPr lang="en-US" dirty="0" smtClean="0"/>
            </a:br>
            <a:r>
              <a:rPr lang="en-US" sz="3100" b="1" dirty="0" smtClean="0"/>
              <a:t>The basic</a:t>
            </a:r>
            <a:br>
              <a:rPr lang="en-US" sz="3100" b="1" dirty="0" smtClean="0"/>
            </a:br>
            <a:r>
              <a:rPr lang="en-US" sz="3100" b="1" dirty="0" smtClean="0"/>
              <a:t>obligation of these set times of prayer are as follows:</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686800" cy="5257800"/>
          </a:xfrm>
          <a:solidFill>
            <a:srgbClr val="92D050"/>
          </a:solidFill>
        </p:spPr>
        <p:txBody>
          <a:bodyPr>
            <a:normAutofit fontScale="47500" lnSpcReduction="20000"/>
          </a:bodyPr>
          <a:lstStyle/>
          <a:p>
            <a:pPr algn="ctr"/>
            <a:r>
              <a:rPr lang="en-US" sz="5900" b="1" dirty="0" err="1" smtClean="0"/>
              <a:t>Shacharit</a:t>
            </a:r>
            <a:r>
              <a:rPr lang="en-US" sz="5900" b="1" dirty="0" smtClean="0"/>
              <a:t>:</a:t>
            </a:r>
          </a:p>
          <a:p>
            <a:pPr algn="ctr">
              <a:buNone/>
            </a:pPr>
            <a:r>
              <a:rPr lang="en-US" sz="5900" dirty="0" smtClean="0"/>
              <a:t>	</a:t>
            </a:r>
            <a:r>
              <a:rPr lang="en-US" sz="5900" dirty="0" err="1" smtClean="0"/>
              <a:t>Shema</a:t>
            </a:r>
            <a:r>
              <a:rPr lang="en-US" sz="5900" dirty="0" smtClean="0"/>
              <a:t> and </a:t>
            </a:r>
            <a:r>
              <a:rPr lang="en-US" sz="5900" dirty="0" err="1" smtClean="0"/>
              <a:t>Amidah</a:t>
            </a:r>
            <a:endParaRPr lang="en-US" sz="5900" dirty="0" smtClean="0"/>
          </a:p>
          <a:p>
            <a:pPr algn="ctr"/>
            <a:endParaRPr lang="en-US" sz="5900" b="1" dirty="0" smtClean="0"/>
          </a:p>
          <a:p>
            <a:pPr algn="ctr"/>
            <a:r>
              <a:rPr lang="en-US" sz="5900" b="1" dirty="0" err="1" smtClean="0"/>
              <a:t>Mincha</a:t>
            </a:r>
            <a:r>
              <a:rPr lang="en-US" sz="5900" b="1" dirty="0" smtClean="0"/>
              <a:t>:</a:t>
            </a:r>
          </a:p>
          <a:p>
            <a:pPr algn="ctr">
              <a:buNone/>
            </a:pPr>
            <a:r>
              <a:rPr lang="en-US" sz="5900" dirty="0" smtClean="0"/>
              <a:t>	</a:t>
            </a:r>
            <a:r>
              <a:rPr lang="en-US" sz="5900" dirty="0" err="1" smtClean="0"/>
              <a:t>Amidah</a:t>
            </a:r>
            <a:endParaRPr lang="en-US" sz="5900" dirty="0" smtClean="0"/>
          </a:p>
          <a:p>
            <a:pPr algn="ctr"/>
            <a:endParaRPr lang="en-US" sz="5900" b="1" dirty="0" smtClean="0"/>
          </a:p>
          <a:p>
            <a:pPr algn="ctr"/>
            <a:r>
              <a:rPr lang="en-US" sz="5900" b="1" dirty="0" err="1" smtClean="0"/>
              <a:t>Maʼariv</a:t>
            </a:r>
            <a:r>
              <a:rPr lang="en-US" sz="5900" b="1" dirty="0" smtClean="0"/>
              <a:t>:</a:t>
            </a:r>
          </a:p>
          <a:p>
            <a:pPr algn="ctr">
              <a:buNone/>
            </a:pPr>
            <a:r>
              <a:rPr lang="en-US" sz="5900" dirty="0" smtClean="0"/>
              <a:t>	</a:t>
            </a:r>
            <a:r>
              <a:rPr lang="en-US" sz="5900" dirty="0" err="1" smtClean="0"/>
              <a:t>Shema</a:t>
            </a:r>
            <a:r>
              <a:rPr lang="en-US" sz="5900" dirty="0" smtClean="0"/>
              <a:t> and </a:t>
            </a:r>
            <a:r>
              <a:rPr lang="en-US" sz="5900" dirty="0" err="1" smtClean="0"/>
              <a:t>Amidah</a:t>
            </a:r>
            <a:endParaRPr lang="en-US" sz="5900" dirty="0" smtClean="0"/>
          </a:p>
          <a:p>
            <a:pPr algn="ctr"/>
            <a:endParaRPr lang="en-US" sz="4500" dirty="0" smtClean="0"/>
          </a:p>
          <a:p>
            <a:endParaRPr lang="en-US" dirty="0" smtClean="0"/>
          </a:p>
          <a:p>
            <a:endParaRPr lang="en-US" dirty="0" smtClean="0"/>
          </a:p>
          <a:p>
            <a:r>
              <a:rPr lang="en-US" b="1" dirty="0" smtClean="0"/>
              <a:t>Side Note: Some of the prayers (such as the </a:t>
            </a:r>
            <a:r>
              <a:rPr lang="en-US" b="1" dirty="0" err="1" smtClean="0"/>
              <a:t>Kaddish</a:t>
            </a:r>
            <a:r>
              <a:rPr lang="en-US" b="1" dirty="0" smtClean="0"/>
              <a:t>) are intended to only be recited in the presence of a minyan1, and should not be recited in private prayers.</a:t>
            </a:r>
            <a:endParaRPr lang="en-US" b="1" dirty="0"/>
          </a:p>
        </p:txBody>
      </p:sp>
    </p:spTree>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TEFILLAH = PRAYER</a:t>
            </a:r>
            <a:endParaRPr lang="en-US" sz="5400" b="1" dirty="0"/>
          </a:p>
        </p:txBody>
      </p:sp>
      <p:sp>
        <p:nvSpPr>
          <p:cNvPr id="3" name="Content Placeholder 2"/>
          <p:cNvSpPr>
            <a:spLocks noGrp="1"/>
          </p:cNvSpPr>
          <p:nvPr>
            <p:ph idx="1"/>
          </p:nvPr>
        </p:nvSpPr>
        <p:spPr>
          <a:solidFill>
            <a:srgbClr val="92D050"/>
          </a:solidFill>
        </p:spPr>
        <p:txBody>
          <a:bodyPr>
            <a:normAutofit/>
          </a:bodyPr>
          <a:lstStyle/>
          <a:p>
            <a:pPr algn="ctr">
              <a:buNone/>
            </a:pPr>
            <a:r>
              <a:rPr lang="en-US" sz="5400" b="1" dirty="0" smtClean="0"/>
              <a:t>    JUDAISM TEACHES IN THE SYNOGOGUE SERVICE THE PROTOCOL OF HOW TO APPROACH OUR KING.</a:t>
            </a:r>
            <a:endParaRPr lang="en-US" sz="5400" b="1" dirty="0"/>
          </a:p>
        </p:txBody>
      </p:sp>
    </p:spTree>
  </p:cSld>
  <p:clrMapOvr>
    <a:masterClrMapping/>
  </p:clrMapOvr>
  <p:transition spd="med">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43000"/>
            <a:ext cx="8229600" cy="5170646"/>
          </a:xfrm>
          <a:prstGeom prst="rect">
            <a:avLst/>
          </a:prstGeom>
          <a:solidFill>
            <a:srgbClr val="92D050"/>
          </a:solidFill>
        </p:spPr>
        <p:txBody>
          <a:bodyPr wrap="square">
            <a:spAutoFit/>
          </a:bodyPr>
          <a:lstStyle/>
          <a:p>
            <a:pPr algn="ctr"/>
            <a:r>
              <a:rPr lang="en-US" sz="6600" b="1" dirty="0" smtClean="0"/>
              <a:t>Three time a day at the hours of prayer:</a:t>
            </a:r>
          </a:p>
          <a:p>
            <a:pPr algn="ctr"/>
            <a:r>
              <a:rPr lang="en-US" sz="6600" b="1" dirty="0" smtClean="0"/>
              <a:t> 9 AM</a:t>
            </a:r>
          </a:p>
          <a:p>
            <a:pPr algn="ctr"/>
            <a:r>
              <a:rPr lang="en-US" sz="6600" b="1" dirty="0" smtClean="0"/>
              <a:t>        12 NOON</a:t>
            </a:r>
          </a:p>
          <a:p>
            <a:pPr algn="ctr"/>
            <a:r>
              <a:rPr lang="en-US" sz="6600" b="1" dirty="0" smtClean="0"/>
              <a:t>3 PM</a:t>
            </a:r>
            <a:endParaRPr lang="en-US" sz="6600" b="1" dirty="0"/>
          </a:p>
        </p:txBody>
      </p:sp>
    </p:spTree>
  </p:cSld>
  <p:clrMapOvr>
    <a:masterClrMapping/>
  </p:clrMapOvr>
  <p:transition spd="med">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457200"/>
            <a:ext cx="8229600" cy="6172200"/>
          </a:xfrm>
          <a:solidFill>
            <a:srgbClr val="92D050"/>
          </a:solidFill>
        </p:spPr>
        <p:txBody>
          <a:bodyPr>
            <a:normAutofit fontScale="92500"/>
          </a:bodyPr>
          <a:lstStyle/>
          <a:p>
            <a:pPr>
              <a:buNone/>
            </a:pPr>
            <a:r>
              <a:rPr lang="en-US" dirty="0" smtClean="0"/>
              <a:t>	</a:t>
            </a:r>
            <a:r>
              <a:rPr lang="en-US" sz="3500" b="1" dirty="0" smtClean="0"/>
              <a:t>The </a:t>
            </a:r>
            <a:r>
              <a:rPr lang="en-US" sz="3500" b="1" dirty="0">
                <a:hlinkClick r:id="rId2" tooltip="Jewish services#The prayers and their origins"/>
              </a:rPr>
              <a:t>prescribed times</a:t>
            </a:r>
            <a:r>
              <a:rPr lang="en-US" sz="3500" b="1" dirty="0"/>
              <a:t> for reciting the </a:t>
            </a:r>
            <a:r>
              <a:rPr lang="en-US" sz="3500" b="1" dirty="0" err="1"/>
              <a:t>Amidah</a:t>
            </a:r>
            <a:r>
              <a:rPr lang="en-US" sz="3500" b="1" dirty="0"/>
              <a:t> come from the times of the public </a:t>
            </a:r>
            <a:r>
              <a:rPr lang="en-US" sz="3500" b="1" i="1" dirty="0" err="1"/>
              <a:t>tamid</a:t>
            </a:r>
            <a:r>
              <a:rPr lang="en-US" sz="3500" b="1" dirty="0"/>
              <a:t> ("eternal") </a:t>
            </a:r>
            <a:r>
              <a:rPr lang="en-US" sz="3500" b="1" dirty="0">
                <a:hlinkClick r:id="rId3" tooltip="korban"/>
              </a:rPr>
              <a:t>sacrifices</a:t>
            </a:r>
            <a:r>
              <a:rPr lang="en-US" sz="3500" b="1" dirty="0"/>
              <a:t> that took place in the </a:t>
            </a:r>
            <a:r>
              <a:rPr lang="en-US" sz="3500" b="1" dirty="0">
                <a:hlinkClick r:id="rId4" tooltip="Temple in Jerusalem"/>
              </a:rPr>
              <a:t>Temples in Jerusalem</a:t>
            </a:r>
            <a:r>
              <a:rPr lang="en-US" sz="3500" b="1" dirty="0"/>
              <a:t>. After the Second Temple's destruction in 70 CE, the </a:t>
            </a:r>
            <a:r>
              <a:rPr lang="en-US" sz="3500" b="1" dirty="0">
                <a:hlinkClick r:id="rId5" tooltip="Council of Jamnia"/>
              </a:rPr>
              <a:t>Council of </a:t>
            </a:r>
            <a:r>
              <a:rPr lang="en-US" sz="3500" b="1" dirty="0" err="1">
                <a:hlinkClick r:id="rId5" tooltip="Council of Jamnia"/>
              </a:rPr>
              <a:t>Jamnia</a:t>
            </a:r>
            <a:r>
              <a:rPr lang="en-US" sz="3500" b="1" dirty="0"/>
              <a:t> determined that the </a:t>
            </a:r>
            <a:r>
              <a:rPr lang="en-US" sz="3500" b="1" dirty="0" err="1"/>
              <a:t>Amidah</a:t>
            </a:r>
            <a:r>
              <a:rPr lang="en-US" sz="3500" b="1" dirty="0"/>
              <a:t> would substitute the sacrifices, directly applying </a:t>
            </a:r>
            <a:r>
              <a:rPr lang="en-US" sz="3500" b="1" dirty="0">
                <a:hlinkClick r:id="rId6" tooltip="Hosea"/>
              </a:rPr>
              <a:t>Hosea</a:t>
            </a:r>
            <a:r>
              <a:rPr lang="en-US" sz="3500" b="1" dirty="0"/>
              <a:t>'s dictate, </a:t>
            </a:r>
            <a:r>
              <a:rPr lang="en-US" sz="3500" b="1" dirty="0">
                <a:solidFill>
                  <a:srgbClr val="C00000"/>
                </a:solidFill>
              </a:rPr>
              <a:t>"So we will render for bullocks the offering of our lips. </a:t>
            </a:r>
            <a:r>
              <a:rPr lang="en-US" sz="3500" b="1" dirty="0"/>
              <a:t>Thus, the </a:t>
            </a:r>
            <a:r>
              <a:rPr lang="en-US" sz="3500" b="1" dirty="0" err="1"/>
              <a:t>Amidah</a:t>
            </a:r>
            <a:r>
              <a:rPr lang="en-US" sz="3500" b="1" dirty="0"/>
              <a:t> must be recited during the exact time period of the day that the substituted </a:t>
            </a:r>
            <a:r>
              <a:rPr lang="en-US" sz="3500" b="1" i="1" dirty="0" err="1"/>
              <a:t>tamid</a:t>
            </a:r>
            <a:r>
              <a:rPr lang="en-US" sz="3500" b="1" dirty="0"/>
              <a:t> could have been offered. </a:t>
            </a:r>
          </a:p>
          <a:p>
            <a:endParaRPr lang="en-US" sz="3500" b="1" dirty="0"/>
          </a:p>
        </p:txBody>
      </p:sp>
    </p:spTree>
  </p:cSld>
  <p:clrMapOvr>
    <a:masterClrMapping/>
  </p:clrMapOvr>
  <p:transition spd="med">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09600"/>
            <a:ext cx="8229600" cy="5410200"/>
          </a:xfrm>
          <a:solidFill>
            <a:srgbClr val="92D050"/>
          </a:solidFill>
        </p:spPr>
        <p:txBody>
          <a:bodyPr>
            <a:normAutofit lnSpcReduction="10000"/>
          </a:bodyPr>
          <a:lstStyle/>
          <a:p>
            <a:pPr algn="ctr">
              <a:buNone/>
            </a:pPr>
            <a:r>
              <a:rPr lang="en-US" sz="4000" dirty="0" smtClean="0"/>
              <a:t>	</a:t>
            </a:r>
            <a:r>
              <a:rPr lang="en-US" sz="4400" b="1" dirty="0" smtClean="0"/>
              <a:t>The </a:t>
            </a:r>
            <a:r>
              <a:rPr lang="en-US" sz="4400" b="1" dirty="0" err="1"/>
              <a:t>Ma'ariv</a:t>
            </a:r>
            <a:r>
              <a:rPr lang="en-US" sz="4400" b="1" dirty="0"/>
              <a:t> service was originally optional, because it in fact does not replace a specific sacrifice, but rather the burning of ashes on the </a:t>
            </a:r>
            <a:r>
              <a:rPr lang="en-US" sz="4400" b="1" dirty="0">
                <a:hlinkClick r:id="rId2" tooltip="altar"/>
              </a:rPr>
              <a:t>altar</a:t>
            </a:r>
            <a:r>
              <a:rPr lang="en-US" sz="4400" b="1" dirty="0"/>
              <a:t> throughout the night </a:t>
            </a:r>
            <a:endParaRPr lang="en-US" sz="4400" b="1" dirty="0" smtClean="0"/>
          </a:p>
          <a:p>
            <a:pPr algn="ctr">
              <a:buNone/>
            </a:pPr>
            <a:r>
              <a:rPr lang="en-US" sz="4400" b="1" dirty="0" smtClean="0">
                <a:solidFill>
                  <a:srgbClr val="C00000"/>
                </a:solidFill>
              </a:rPr>
              <a:t>(</a:t>
            </a:r>
            <a:r>
              <a:rPr lang="en-US" sz="4400" b="1" dirty="0" err="1">
                <a:solidFill>
                  <a:srgbClr val="C00000"/>
                </a:solidFill>
              </a:rPr>
              <a:t>Ma'ariv</a:t>
            </a:r>
            <a:r>
              <a:rPr lang="en-US" sz="4400" b="1" dirty="0">
                <a:solidFill>
                  <a:srgbClr val="C00000"/>
                </a:solidFill>
              </a:rPr>
              <a:t> has since been accepted as obligatory). </a:t>
            </a:r>
            <a:r>
              <a:rPr lang="en-US" sz="4400" b="1" dirty="0" smtClean="0"/>
              <a:t> </a:t>
            </a:r>
            <a:endParaRPr lang="en-US" sz="4000" dirty="0"/>
          </a:p>
        </p:txBody>
      </p:sp>
    </p:spTree>
  </p:cSld>
  <p:clrMapOvr>
    <a:masterClrMapping/>
  </p:clrMapOvr>
  <p:transition spd="med">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609600"/>
            <a:ext cx="8229600" cy="5715000"/>
          </a:xfrm>
          <a:solidFill>
            <a:srgbClr val="92D050"/>
          </a:solidFill>
        </p:spPr>
        <p:txBody>
          <a:bodyPr>
            <a:normAutofit/>
          </a:bodyPr>
          <a:lstStyle/>
          <a:p>
            <a:pPr algn="ctr">
              <a:buNone/>
            </a:pPr>
            <a:r>
              <a:rPr lang="en-US" sz="3600" b="1" dirty="0" smtClean="0"/>
              <a:t>	Three </a:t>
            </a:r>
            <a:r>
              <a:rPr lang="en-US" sz="3600" b="1" dirty="0"/>
              <a:t>steps</a:t>
            </a:r>
          </a:p>
          <a:p>
            <a:pPr>
              <a:buNone/>
            </a:pPr>
            <a:r>
              <a:rPr lang="en-US" sz="3600" b="1" dirty="0" smtClean="0"/>
              <a:t>	Observant </a:t>
            </a:r>
            <a:r>
              <a:rPr lang="en-US" sz="3600" b="1" dirty="0"/>
              <a:t>Jews have the custom to take three steps back and then three steps forward both before and after reciting the </a:t>
            </a:r>
            <a:r>
              <a:rPr lang="en-US" sz="3600" b="1" dirty="0" err="1"/>
              <a:t>Amidah</a:t>
            </a:r>
            <a:r>
              <a:rPr lang="en-US" sz="3600" b="1" dirty="0"/>
              <a:t>. The steps backward at the beginning represent withdrawing one's attention from the material world, and then stepping forward to symbolically approach the King of Kings. </a:t>
            </a:r>
            <a:r>
              <a:rPr lang="en-US" sz="3600" b="1" dirty="0" smtClean="0"/>
              <a:t> </a:t>
            </a:r>
            <a:endParaRPr lang="en-US" sz="3600" b="1" dirty="0"/>
          </a:p>
          <a:p>
            <a:endParaRPr lang="en-US" dirty="0"/>
          </a:p>
        </p:txBody>
      </p:sp>
    </p:spTree>
  </p:cSld>
  <p:clrMapOvr>
    <a:masterClrMapping/>
  </p:clrMapOvr>
  <p:transition spd="med">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152400" y="179249"/>
            <a:ext cx="8839200" cy="6678751"/>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TAKING</a:t>
            </a:r>
            <a:r>
              <a:rPr kumimoji="0" lang="en-US" sz="3600"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3 STEPS BACKWARDS</a:t>
            </a: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a:t>
            </a:r>
            <a:r>
              <a:rPr kumimoji="0" lang="en-US" sz="36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Babylonian Talmud"/>
              </a:rPr>
              <a:t>Babylonian Talmud</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relates that the practice of stepping backward after the </a:t>
            </a:r>
            <a:r>
              <a:rPr kumimoji="0" lang="en-US" sz="3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Amidah</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a reminder of the practice in the Temple in Jerusalem, when those offering the daily sacrifices would walk backward from the altar after finishing. It is also compared to a student who respectfully backs away from his teacher.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t>Shimoneh</a:t>
            </a:r>
            <a:r>
              <a:rPr lang="en-US" sz="4000" b="1" dirty="0" smtClean="0"/>
              <a:t> </a:t>
            </a:r>
            <a:r>
              <a:rPr lang="en-US" sz="4000" b="1" dirty="0" err="1" smtClean="0"/>
              <a:t>Esrei</a:t>
            </a:r>
            <a:endParaRPr lang="en-US" sz="4000" b="1" dirty="0"/>
          </a:p>
        </p:txBody>
      </p:sp>
      <p:sp>
        <p:nvSpPr>
          <p:cNvPr id="3" name="Content Placeholder 2"/>
          <p:cNvSpPr>
            <a:spLocks noGrp="1"/>
          </p:cNvSpPr>
          <p:nvPr>
            <p:ph idx="1"/>
          </p:nvPr>
        </p:nvSpPr>
        <p:spPr>
          <a:xfrm>
            <a:off x="228600" y="1295400"/>
            <a:ext cx="8763000" cy="5410200"/>
          </a:xfrm>
          <a:solidFill>
            <a:srgbClr val="92D050"/>
          </a:solidFill>
        </p:spPr>
        <p:txBody>
          <a:bodyPr>
            <a:normAutofit lnSpcReduction="10000"/>
          </a:bodyPr>
          <a:lstStyle/>
          <a:p>
            <a:pPr>
              <a:buNone/>
            </a:pPr>
            <a:r>
              <a:rPr lang="en-US" sz="2800" b="1" dirty="0" smtClean="0"/>
              <a:t>	</a:t>
            </a:r>
            <a:r>
              <a:rPr lang="en-US" sz="2400" b="1" dirty="0"/>
              <a:t>T</a:t>
            </a:r>
            <a:r>
              <a:rPr lang="en-US" sz="2400" b="1" dirty="0" smtClean="0"/>
              <a:t>he “Standing” Prayer, also know as the </a:t>
            </a:r>
            <a:r>
              <a:rPr lang="en-US" sz="2400" b="1" i="1" dirty="0" err="1" smtClean="0"/>
              <a:t>Shimoneh</a:t>
            </a:r>
            <a:r>
              <a:rPr lang="en-US" sz="2400" b="1" i="1" dirty="0" smtClean="0"/>
              <a:t> </a:t>
            </a:r>
            <a:r>
              <a:rPr lang="en-US" sz="2400" b="1" i="1" dirty="0" err="1" smtClean="0"/>
              <a:t>Esrei</a:t>
            </a:r>
            <a:r>
              <a:rPr lang="en-US" sz="2400" b="1" i="1" dirty="0" smtClean="0"/>
              <a:t>, </a:t>
            </a:r>
            <a:r>
              <a:rPr lang="en-US" sz="2400" b="1" dirty="0" smtClean="0"/>
              <a:t>the Eighteen Benedictions.  This prayer is so old and venerated that in the </a:t>
            </a:r>
            <a:r>
              <a:rPr lang="en-US" sz="2400" b="1" dirty="0" err="1" smtClean="0"/>
              <a:t>Mishnah</a:t>
            </a:r>
            <a:r>
              <a:rPr lang="en-US" sz="2400" b="1" dirty="0" smtClean="0"/>
              <a:t>, the oldest part of the Talmud (dating to c. 200 CE), it is simply referred to as </a:t>
            </a:r>
            <a:r>
              <a:rPr lang="en-US" sz="2400" b="1" i="1" dirty="0" smtClean="0"/>
              <a:t>the </a:t>
            </a:r>
            <a:r>
              <a:rPr lang="en-US" sz="2400" b="1" dirty="0" smtClean="0"/>
              <a:t>Prayer.</a:t>
            </a:r>
          </a:p>
          <a:p>
            <a:pPr algn="ctr">
              <a:buNone/>
            </a:pPr>
            <a:endParaRPr lang="en-US" sz="2800" dirty="0"/>
          </a:p>
          <a:p>
            <a:pPr algn="ctr">
              <a:buNone/>
            </a:pPr>
            <a:r>
              <a:rPr lang="en-US" sz="2800" dirty="0" smtClean="0"/>
              <a:t>	</a:t>
            </a:r>
            <a:r>
              <a:rPr lang="en-US" sz="2800" b="1" dirty="0" smtClean="0"/>
              <a:t> (</a:t>
            </a:r>
            <a:r>
              <a:rPr lang="en-US" sz="2800" b="1" dirty="0" err="1" smtClean="0"/>
              <a:t>Megillah</a:t>
            </a:r>
            <a:r>
              <a:rPr lang="en-US" sz="2800" b="1" dirty="0" smtClean="0"/>
              <a:t> 17b; </a:t>
            </a:r>
            <a:r>
              <a:rPr lang="en-US" sz="2800" b="1" dirty="0" err="1" smtClean="0"/>
              <a:t>Berakhot</a:t>
            </a:r>
            <a:r>
              <a:rPr lang="en-US" sz="2800" b="1" dirty="0" smtClean="0"/>
              <a:t> 28b). </a:t>
            </a:r>
          </a:p>
          <a:p>
            <a:pPr>
              <a:buNone/>
            </a:pPr>
            <a:r>
              <a:rPr lang="en-US" sz="2800" b="1" dirty="0"/>
              <a:t>	</a:t>
            </a:r>
            <a:r>
              <a:rPr lang="en-US" sz="2800" b="1" dirty="0" smtClean="0"/>
              <a:t>The basic formula is ancient—composed by the 120 Men of the Great Assembly in the fifth century B.C.E.  Shortly after the destruction of the Second Temple in the first century C.E., the form and order of these blessings were crystallized by Simon Ha-</a:t>
            </a:r>
            <a:r>
              <a:rPr lang="en-US" sz="2800" b="1" dirty="0" err="1" smtClean="0"/>
              <a:t>Pakuli</a:t>
            </a:r>
            <a:r>
              <a:rPr lang="en-US" sz="2800" b="1" dirty="0" smtClean="0"/>
              <a:t> in </a:t>
            </a:r>
            <a:r>
              <a:rPr lang="en-US" sz="2800" b="1" dirty="0" err="1" smtClean="0"/>
              <a:t>Yavneh</a:t>
            </a:r>
            <a:r>
              <a:rPr lang="en-US" sz="2800" b="1" dirty="0" smtClean="0"/>
              <a:t> at the request of Rabbi </a:t>
            </a:r>
            <a:r>
              <a:rPr lang="en-US" sz="2800" b="1" dirty="0" err="1" smtClean="0"/>
              <a:t>Gamliel</a:t>
            </a:r>
            <a:r>
              <a:rPr lang="en-US" sz="2800" b="1" dirty="0" smtClean="0"/>
              <a:t> (</a:t>
            </a:r>
            <a:r>
              <a:rPr lang="en-US" sz="2800" b="1" dirty="0" err="1" smtClean="0"/>
              <a:t>Megillah</a:t>
            </a:r>
            <a:r>
              <a:rPr lang="en-US" sz="2800" b="1" dirty="0" smtClean="0"/>
              <a:t> 17b; </a:t>
            </a:r>
            <a:r>
              <a:rPr lang="en-US" sz="2800" b="1" dirty="0" err="1" smtClean="0"/>
              <a:t>Berakhot</a:t>
            </a:r>
            <a:r>
              <a:rPr lang="en-US" sz="2800" b="1" dirty="0" smtClean="0"/>
              <a:t> 28b).</a:t>
            </a:r>
            <a:r>
              <a:rPr lang="en-US" sz="2800" b="1" dirty="0"/>
              <a:t> (</a:t>
            </a:r>
            <a:r>
              <a:rPr lang="en-US" sz="2800" b="1" i="1" dirty="0" smtClean="0"/>
              <a:t>ibid.</a:t>
            </a:r>
            <a:r>
              <a:rPr lang="en-US" sz="2800" b="1" dirty="0" smtClean="0"/>
              <a:t> 69)</a:t>
            </a:r>
            <a:endParaRPr lang="en-US" sz="2800" b="1" dirty="0"/>
          </a:p>
        </p:txBody>
      </p:sp>
    </p:spTree>
  </p:cSld>
  <p:clrMapOvr>
    <a:masterClrMapping/>
  </p:clrMapOvr>
  <p:transition spd="med">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Autofit/>
          </a:bodyPr>
          <a:lstStyle/>
          <a:p>
            <a:r>
              <a:rPr lang="en-US" sz="5400" b="1" dirty="0" smtClean="0"/>
              <a:t/>
            </a:r>
            <a:br>
              <a:rPr lang="en-US" sz="5400" b="1" dirty="0" smtClean="0"/>
            </a:br>
            <a:r>
              <a:rPr lang="en-US" sz="6000" b="1" dirty="0" smtClean="0"/>
              <a:t>Bowing</a:t>
            </a:r>
            <a:r>
              <a:rPr lang="en-US" sz="6000" dirty="0"/>
              <a:t/>
            </a:r>
            <a:br>
              <a:rPr lang="en-US" sz="6000" dirty="0"/>
            </a:br>
            <a:endParaRPr lang="en-US" sz="5400" dirty="0"/>
          </a:p>
        </p:txBody>
      </p:sp>
      <p:sp>
        <p:nvSpPr>
          <p:cNvPr id="3" name="Content Placeholder 2"/>
          <p:cNvSpPr>
            <a:spLocks noGrp="1"/>
          </p:cNvSpPr>
          <p:nvPr>
            <p:ph idx="1"/>
          </p:nvPr>
        </p:nvSpPr>
        <p:spPr>
          <a:xfrm>
            <a:off x="228600" y="762000"/>
            <a:ext cx="8686800" cy="5867400"/>
          </a:xfrm>
          <a:solidFill>
            <a:srgbClr val="92D050"/>
          </a:solidFill>
        </p:spPr>
        <p:txBody>
          <a:bodyPr>
            <a:normAutofit fontScale="62500" lnSpcReduction="20000"/>
          </a:bodyPr>
          <a:lstStyle/>
          <a:p>
            <a:pPr>
              <a:buNone/>
            </a:pPr>
            <a:r>
              <a:rPr lang="en-US" dirty="0" smtClean="0"/>
              <a:t>	</a:t>
            </a:r>
            <a:r>
              <a:rPr lang="en-US" sz="4500" b="1" dirty="0" smtClean="0"/>
              <a:t>The </a:t>
            </a:r>
            <a:r>
              <a:rPr lang="en-US" sz="4500" b="1" dirty="0"/>
              <a:t>worshipper bows at four points in the </a:t>
            </a:r>
            <a:r>
              <a:rPr lang="en-US" sz="4500" b="1" dirty="0" err="1"/>
              <a:t>Amidah</a:t>
            </a:r>
            <a:r>
              <a:rPr lang="en-US" sz="4500" b="1" dirty="0"/>
              <a:t>: at the beginning and end of both the first blessing of </a:t>
            </a:r>
            <a:r>
              <a:rPr lang="en-US" sz="4500" b="1" i="1" dirty="0" err="1"/>
              <a:t>Avot</a:t>
            </a:r>
            <a:r>
              <a:rPr lang="en-US" sz="4500" b="1" dirty="0"/>
              <a:t> and the second to last blessing of </a:t>
            </a:r>
            <a:r>
              <a:rPr lang="en-US" sz="4500" b="1" i="1" dirty="0" err="1"/>
              <a:t>Hoda'ah</a:t>
            </a:r>
            <a:r>
              <a:rPr lang="en-US" sz="4500" b="1" dirty="0"/>
              <a:t>. At the opening words of </a:t>
            </a:r>
            <a:r>
              <a:rPr lang="en-US" sz="4500" b="1" i="1" dirty="0" err="1"/>
              <a:t>Avot</a:t>
            </a:r>
            <a:r>
              <a:rPr lang="en-US" sz="4500" b="1" dirty="0"/>
              <a:t> and at the conclusion of both these blessings, when the one says "Blessed are You, </a:t>
            </a:r>
            <a:r>
              <a:rPr lang="en-US" sz="4500" b="1" dirty="0" smtClean="0"/>
              <a:t>O YHVH," </a:t>
            </a:r>
            <a:r>
              <a:rPr lang="en-US" sz="4500" b="1" dirty="0"/>
              <a:t>one bends one's knees at "Blessed," then bows at "are You," and straightens while saying </a:t>
            </a:r>
            <a:r>
              <a:rPr lang="en-US" sz="4500" b="1" dirty="0" smtClean="0"/>
              <a:t>"O YHVH." </a:t>
            </a:r>
            <a:r>
              <a:rPr lang="en-US" sz="4500" b="1" dirty="0"/>
              <a:t>The reason for this procedure is that the Hebrew word for "blessed" (</a:t>
            </a:r>
            <a:r>
              <a:rPr lang="en-US" sz="4500" b="1" i="1" dirty="0" err="1"/>
              <a:t>baruch</a:t>
            </a:r>
            <a:r>
              <a:rPr lang="en-US" sz="4500" b="1" dirty="0"/>
              <a:t>) is related to "knee" (</a:t>
            </a:r>
            <a:r>
              <a:rPr lang="en-US" sz="4500" b="1" i="1" dirty="0" err="1"/>
              <a:t>berech</a:t>
            </a:r>
            <a:r>
              <a:rPr lang="en-US" sz="4500" b="1" dirty="0"/>
              <a:t>); while the verse in </a:t>
            </a:r>
            <a:r>
              <a:rPr lang="en-US" sz="4500" b="1" dirty="0">
                <a:hlinkClick r:id="rId2" tooltip="Psalms"/>
              </a:rPr>
              <a:t>Psalms</a:t>
            </a:r>
            <a:r>
              <a:rPr lang="en-US" sz="4500" b="1" dirty="0"/>
              <a:t> states, </a:t>
            </a:r>
            <a:r>
              <a:rPr lang="en-US" sz="4500" b="1" dirty="0" smtClean="0"/>
              <a:t>"YHVH </a:t>
            </a:r>
            <a:r>
              <a:rPr lang="en-US" sz="4500" b="1" dirty="0"/>
              <a:t>straightens the bent. At the beginning of </a:t>
            </a:r>
            <a:r>
              <a:rPr lang="en-US" sz="4500" b="1" i="1" dirty="0" err="1"/>
              <a:t>Hoda'ah</a:t>
            </a:r>
            <a:r>
              <a:rPr lang="en-US" sz="4500" b="1" dirty="0"/>
              <a:t>, one bows while saying the opening words "We are grateful to You" without bending the knees. At each of these bows, one must bend over until the vertebrae protrude from one's back; one physically unable to do so suffices by nodding the head.</a:t>
            </a:r>
            <a:endParaRPr lang="en-US" sz="3800" b="1" dirty="0"/>
          </a:p>
          <a:p>
            <a:endParaRPr lang="en-US" sz="3800" b="1" dirty="0"/>
          </a:p>
        </p:txBody>
      </p:sp>
    </p:spTree>
  </p:cSld>
  <p:clrMapOvr>
    <a:masterClrMapping/>
  </p:clrMapOvr>
  <p:transition spd="med">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b="1" dirty="0" smtClean="0"/>
              <a:t>The Blessings of </a:t>
            </a:r>
            <a:r>
              <a:rPr lang="en-US" b="1" dirty="0" err="1" smtClean="0"/>
              <a:t>Shemoneh</a:t>
            </a:r>
            <a:r>
              <a:rPr lang="en-US" b="1" dirty="0" smtClean="0"/>
              <a:t> </a:t>
            </a:r>
            <a:r>
              <a:rPr lang="en-US" b="1" dirty="0" err="1" smtClean="0"/>
              <a:t>Esrei</a:t>
            </a:r>
            <a:r>
              <a:rPr lang="en-US" b="1" dirty="0" smtClean="0"/>
              <a:t> (</a:t>
            </a:r>
            <a:r>
              <a:rPr lang="en-US" b="1" dirty="0" err="1" smtClean="0"/>
              <a:t>Amidah</a:t>
            </a:r>
            <a:r>
              <a:rPr lang="en-US" b="1" dirty="0" smtClean="0"/>
              <a:t>)</a:t>
            </a:r>
            <a:endParaRPr lang="en-US" b="1" dirty="0"/>
          </a:p>
        </p:txBody>
      </p:sp>
      <p:sp>
        <p:nvSpPr>
          <p:cNvPr id="11" name="Text Placeholder 10"/>
          <p:cNvSpPr>
            <a:spLocks noGrp="1"/>
          </p:cNvSpPr>
          <p:nvPr>
            <p:ph type="body" idx="1"/>
          </p:nvPr>
        </p:nvSpPr>
        <p:spPr>
          <a:xfrm>
            <a:off x="0" y="1535113"/>
            <a:ext cx="4497388" cy="639762"/>
          </a:xfrm>
          <a:solidFill>
            <a:srgbClr val="FFFF00"/>
          </a:solidFill>
        </p:spPr>
        <p:txBody>
          <a:bodyPr>
            <a:normAutofit fontScale="77500" lnSpcReduction="20000"/>
          </a:bodyPr>
          <a:lstStyle/>
          <a:p>
            <a:pPr algn="ctr"/>
            <a:r>
              <a:rPr lang="en-US" dirty="0" smtClean="0"/>
              <a:t>Preliminary Preparatory Prayer</a:t>
            </a:r>
          </a:p>
          <a:p>
            <a:pPr algn="ctr"/>
            <a:r>
              <a:rPr lang="en-US" dirty="0" smtClean="0"/>
              <a:t>(approaching YHVH in Prayer</a:t>
            </a:r>
            <a:endParaRPr lang="en-US" dirty="0"/>
          </a:p>
        </p:txBody>
      </p:sp>
      <p:sp>
        <p:nvSpPr>
          <p:cNvPr id="12" name="Content Placeholder 11"/>
          <p:cNvSpPr>
            <a:spLocks noGrp="1"/>
          </p:cNvSpPr>
          <p:nvPr>
            <p:ph sz="half" idx="2"/>
          </p:nvPr>
        </p:nvSpPr>
        <p:spPr>
          <a:xfrm>
            <a:off x="0" y="2174874"/>
            <a:ext cx="4497388" cy="4454525"/>
          </a:xfrm>
          <a:solidFill>
            <a:srgbClr val="92D050"/>
          </a:solidFill>
        </p:spPr>
        <p:txBody>
          <a:bodyPr/>
          <a:lstStyle/>
          <a:p>
            <a:pPr algn="ctr">
              <a:buNone/>
            </a:pPr>
            <a:r>
              <a:rPr lang="en-US" sz="2800" b="1" dirty="0" smtClean="0"/>
              <a:t>First section</a:t>
            </a:r>
          </a:p>
          <a:p>
            <a:pPr algn="ctr">
              <a:buNone/>
            </a:pPr>
            <a:r>
              <a:rPr lang="en-US" sz="2800" b="1" dirty="0" smtClean="0"/>
              <a:t>The first three blessings- Praising YHVH</a:t>
            </a:r>
          </a:p>
          <a:p>
            <a:pPr algn="ctr">
              <a:buNone/>
            </a:pPr>
            <a:endParaRPr lang="en-US" sz="2800" b="1" dirty="0" smtClean="0"/>
          </a:p>
          <a:p>
            <a:pPr>
              <a:buNone/>
            </a:pPr>
            <a:r>
              <a:rPr lang="en-US" sz="2800" b="1" dirty="0" smtClean="0"/>
              <a:t>Blessing 1- The Fathers</a:t>
            </a:r>
          </a:p>
          <a:p>
            <a:pPr>
              <a:buNone/>
            </a:pPr>
            <a:r>
              <a:rPr lang="en-US" sz="2800" b="1" dirty="0" smtClean="0"/>
              <a:t>Blessing 2- </a:t>
            </a:r>
            <a:r>
              <a:rPr lang="en-US" b="1" dirty="0" smtClean="0"/>
              <a:t>YHVH’s power &amp; Might</a:t>
            </a:r>
            <a:endParaRPr lang="en-US" sz="2800" b="1" dirty="0" smtClean="0"/>
          </a:p>
          <a:p>
            <a:pPr>
              <a:buNone/>
            </a:pPr>
            <a:r>
              <a:rPr lang="en-US" sz="2800" b="1" dirty="0" smtClean="0"/>
              <a:t>Blessing 3- YHVH’s Holiness</a:t>
            </a:r>
            <a:endParaRPr lang="en-US" b="1" dirty="0"/>
          </a:p>
        </p:txBody>
      </p:sp>
      <p:sp>
        <p:nvSpPr>
          <p:cNvPr id="13" name="Text Placeholder 12"/>
          <p:cNvSpPr>
            <a:spLocks noGrp="1"/>
          </p:cNvSpPr>
          <p:nvPr>
            <p:ph type="body" sz="quarter" idx="3"/>
          </p:nvPr>
        </p:nvSpPr>
        <p:spPr>
          <a:xfrm>
            <a:off x="4419601" y="1535113"/>
            <a:ext cx="4724400" cy="639762"/>
          </a:xfrm>
          <a:solidFill>
            <a:srgbClr val="FFFF00"/>
          </a:solidFill>
        </p:spPr>
        <p:txBody>
          <a:bodyPr>
            <a:noAutofit/>
          </a:bodyPr>
          <a:lstStyle/>
          <a:p>
            <a:pPr algn="ctr"/>
            <a:r>
              <a:rPr lang="en-US" sz="1800" dirty="0" smtClean="0"/>
              <a:t>Middle Section</a:t>
            </a:r>
          </a:p>
          <a:p>
            <a:pPr algn="ctr"/>
            <a:r>
              <a:rPr lang="en-US" sz="1800" dirty="0" smtClean="0"/>
              <a:t>Petitions and nationalistic &amp; summary prayer</a:t>
            </a:r>
            <a:endParaRPr lang="en-US" sz="1800" dirty="0"/>
          </a:p>
        </p:txBody>
      </p:sp>
      <p:sp>
        <p:nvSpPr>
          <p:cNvPr id="14" name="Content Placeholder 13"/>
          <p:cNvSpPr>
            <a:spLocks noGrp="1"/>
          </p:cNvSpPr>
          <p:nvPr>
            <p:ph sz="quarter" idx="4"/>
          </p:nvPr>
        </p:nvSpPr>
        <p:spPr>
          <a:xfrm>
            <a:off x="4495800" y="2174874"/>
            <a:ext cx="4648201" cy="4454525"/>
          </a:xfrm>
          <a:solidFill>
            <a:srgbClr val="92D050"/>
          </a:solidFill>
        </p:spPr>
        <p:txBody>
          <a:bodyPr>
            <a:noAutofit/>
          </a:bodyPr>
          <a:lstStyle/>
          <a:p>
            <a:pPr>
              <a:buNone/>
            </a:pPr>
            <a:r>
              <a:rPr lang="en-US" sz="2800" b="1" dirty="0" smtClean="0"/>
              <a:t>Blessing 4- Knowledge- wisdom</a:t>
            </a:r>
          </a:p>
          <a:p>
            <a:pPr>
              <a:buNone/>
            </a:pPr>
            <a:r>
              <a:rPr lang="en-US" sz="2800" b="1" dirty="0" smtClean="0"/>
              <a:t>Blessing 5- Repentance</a:t>
            </a:r>
          </a:p>
          <a:p>
            <a:pPr>
              <a:buNone/>
            </a:pPr>
            <a:r>
              <a:rPr lang="en-US" sz="2800" b="1" dirty="0" smtClean="0"/>
              <a:t>Blessing 6- Forgiveness</a:t>
            </a:r>
          </a:p>
          <a:p>
            <a:pPr>
              <a:buNone/>
            </a:pPr>
            <a:r>
              <a:rPr lang="en-US" sz="2800" b="1" dirty="0" smtClean="0"/>
              <a:t>Blessing 7- Redemption &amp; deliverance</a:t>
            </a:r>
          </a:p>
          <a:p>
            <a:pPr>
              <a:buNone/>
            </a:pPr>
            <a:r>
              <a:rPr lang="en-US" sz="2800" b="1" dirty="0" smtClean="0"/>
              <a:t>Blessing 8- Health and Healing</a:t>
            </a:r>
          </a:p>
          <a:p>
            <a:pPr>
              <a:buNone/>
            </a:pPr>
            <a:r>
              <a:rPr lang="en-US" sz="2800" b="1" dirty="0" smtClean="0"/>
              <a:t>Blessing 9- Material Prosperity</a:t>
            </a:r>
            <a:endParaRPr lang="en-US" sz="2800" b="1" dirty="0"/>
          </a:p>
        </p:txBody>
      </p:sp>
    </p:spTree>
  </p:cSld>
  <p:clrMapOvr>
    <a:masterClrMapping/>
  </p:clrMapOvr>
  <p:transition spd="med">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National Petitions</a:t>
            </a:r>
            <a:endParaRPr lang="en-US" b="1" dirty="0"/>
          </a:p>
        </p:txBody>
      </p:sp>
      <p:sp>
        <p:nvSpPr>
          <p:cNvPr id="3" name="Content Placeholder 2"/>
          <p:cNvSpPr>
            <a:spLocks noGrp="1"/>
          </p:cNvSpPr>
          <p:nvPr>
            <p:ph idx="1"/>
          </p:nvPr>
        </p:nvSpPr>
        <p:spPr>
          <a:xfrm>
            <a:off x="0" y="1066800"/>
            <a:ext cx="9144000" cy="5486400"/>
          </a:xfrm>
          <a:solidFill>
            <a:srgbClr val="92D050"/>
          </a:solidFill>
        </p:spPr>
        <p:txBody>
          <a:bodyPr>
            <a:noAutofit/>
          </a:bodyPr>
          <a:lstStyle/>
          <a:p>
            <a:pPr>
              <a:buNone/>
            </a:pPr>
            <a:r>
              <a:rPr lang="en-US" sz="3600" b="1" dirty="0" smtClean="0"/>
              <a:t>Blessing 10- Ingathering of the Exiles</a:t>
            </a:r>
          </a:p>
          <a:p>
            <a:pPr>
              <a:buNone/>
            </a:pPr>
            <a:r>
              <a:rPr lang="en-US" sz="3600" b="1" dirty="0" smtClean="0"/>
              <a:t>Blessing 11- Restoration of justice  </a:t>
            </a:r>
          </a:p>
          <a:p>
            <a:pPr>
              <a:buNone/>
            </a:pPr>
            <a:r>
              <a:rPr lang="en-US" sz="3600" b="1" dirty="0" smtClean="0"/>
              <a:t>Blessing 12- Destruction of God’s Enemies</a:t>
            </a:r>
          </a:p>
          <a:p>
            <a:pPr>
              <a:buNone/>
            </a:pPr>
            <a:r>
              <a:rPr lang="en-US" sz="3600" b="1" dirty="0" smtClean="0"/>
              <a:t>Blessing 13- Prayer for the Righteous</a:t>
            </a:r>
          </a:p>
          <a:p>
            <a:pPr>
              <a:buNone/>
            </a:pPr>
            <a:r>
              <a:rPr lang="en-US" sz="3600" b="1" dirty="0" smtClean="0"/>
              <a:t>Blessing 14- Rebuilding of Jerusalem</a:t>
            </a:r>
          </a:p>
          <a:p>
            <a:pPr>
              <a:buNone/>
            </a:pPr>
            <a:r>
              <a:rPr lang="en-US" sz="3600" b="1" dirty="0" smtClean="0"/>
              <a:t>Blessing 15- Coming of Messiah-Davidic Reign</a:t>
            </a:r>
          </a:p>
          <a:p>
            <a:pPr>
              <a:buNone/>
            </a:pPr>
            <a:r>
              <a:rPr lang="en-US" sz="3600" b="1" dirty="0" smtClean="0"/>
              <a:t>Blessing 16- Prayer of Acceptance</a:t>
            </a:r>
            <a:endParaRPr lang="en-US" sz="3600" b="1" dirty="0"/>
          </a:p>
        </p:txBody>
      </p:sp>
    </p:spTree>
  </p:cSld>
  <p:clrMapOvr>
    <a:masterClrMapping/>
  </p:clrMapOvr>
  <p:transition spd="med">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Third Section</a:t>
            </a:r>
            <a:br>
              <a:rPr lang="en-US" b="1" dirty="0" smtClean="0"/>
            </a:br>
            <a:r>
              <a:rPr lang="en-US" b="1" dirty="0" smtClean="0"/>
              <a:t>3 Blessing Praising YHVH</a:t>
            </a:r>
            <a:endParaRPr lang="en-US" b="1" dirty="0"/>
          </a:p>
        </p:txBody>
      </p:sp>
      <p:sp>
        <p:nvSpPr>
          <p:cNvPr id="3" name="Content Placeholder 2"/>
          <p:cNvSpPr>
            <a:spLocks noGrp="1"/>
          </p:cNvSpPr>
          <p:nvPr>
            <p:ph idx="1"/>
          </p:nvPr>
        </p:nvSpPr>
        <p:spPr>
          <a:xfrm>
            <a:off x="228600" y="1600200"/>
            <a:ext cx="8686800" cy="4525963"/>
          </a:xfrm>
          <a:solidFill>
            <a:srgbClr val="92D050"/>
          </a:solidFill>
        </p:spPr>
        <p:txBody>
          <a:bodyPr/>
          <a:lstStyle/>
          <a:p>
            <a:pPr>
              <a:buNone/>
            </a:pPr>
            <a:r>
              <a:rPr lang="en-US" sz="3600" b="1" dirty="0" smtClean="0"/>
              <a:t>Blessing 17- </a:t>
            </a:r>
            <a:r>
              <a:rPr lang="en-US" b="1" dirty="0" smtClean="0"/>
              <a:t>Restoration of the Temple Worship</a:t>
            </a:r>
            <a:endParaRPr lang="en-US" sz="3600" b="1" dirty="0" smtClean="0"/>
          </a:p>
          <a:p>
            <a:pPr>
              <a:buNone/>
            </a:pPr>
            <a:r>
              <a:rPr lang="en-US" sz="3600" b="1" dirty="0" smtClean="0"/>
              <a:t>Blessing 18- Thanksgiving</a:t>
            </a:r>
          </a:p>
          <a:p>
            <a:pPr>
              <a:buNone/>
            </a:pPr>
            <a:r>
              <a:rPr lang="en-US" sz="3600" b="1" dirty="0" smtClean="0"/>
              <a:t>Blessing 19- Peace</a:t>
            </a:r>
          </a:p>
          <a:p>
            <a:pPr>
              <a:buNone/>
            </a:pPr>
            <a:endParaRPr lang="en-US" dirty="0" smtClean="0"/>
          </a:p>
          <a:p>
            <a:pPr algn="ctr">
              <a:buNone/>
            </a:pPr>
            <a:r>
              <a:rPr lang="en-US" b="1" dirty="0" smtClean="0"/>
              <a:t>CONCLUDING PRAYER</a:t>
            </a:r>
          </a:p>
          <a:p>
            <a:pPr algn="ctr">
              <a:buNone/>
            </a:pPr>
            <a:r>
              <a:rPr lang="en-US" b="1" dirty="0" smtClean="0"/>
              <a:t>(MAY OUR PRAYER BE ACCEPTABLE TO YOU)</a:t>
            </a:r>
            <a:endParaRPr lang="en-US" b="1" dirty="0"/>
          </a:p>
        </p:txBody>
      </p:sp>
    </p:spTree>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11094</Words>
  <PresentationFormat>On-screen Show (4:3)</PresentationFormat>
  <Paragraphs>1034</Paragraphs>
  <Slides>209</Slides>
  <Notes>7</Notes>
  <HiddenSlides>0</HiddenSlides>
  <MMClips>0</MMClips>
  <ScaleCrop>false</ScaleCrop>
  <HeadingPairs>
    <vt:vector size="4" baseType="variant">
      <vt:variant>
        <vt:lpstr>Theme</vt:lpstr>
      </vt:variant>
      <vt:variant>
        <vt:i4>1</vt:i4>
      </vt:variant>
      <vt:variant>
        <vt:lpstr>Slide Titles</vt:lpstr>
      </vt:variant>
      <vt:variant>
        <vt:i4>209</vt:i4>
      </vt:variant>
    </vt:vector>
  </HeadingPairs>
  <TitlesOfParts>
    <vt:vector size="210" baseType="lpstr">
      <vt:lpstr>Office Theme</vt:lpstr>
      <vt:lpstr>THE AMIDAH</vt:lpstr>
      <vt:lpstr> Proverbs 18:13   He who gives answer before he hears, that is folly and shame to him. </vt:lpstr>
      <vt:lpstr>QUESTION:</vt:lpstr>
      <vt:lpstr>THE AMIDAH</vt:lpstr>
      <vt:lpstr>KAVANAH</vt:lpstr>
      <vt:lpstr>Slide 6</vt:lpstr>
      <vt:lpstr>Slide 7</vt:lpstr>
      <vt:lpstr>Slide 8</vt:lpstr>
      <vt:lpstr>TEFILLAH = PRAYER</vt:lpstr>
      <vt:lpstr>Slide 10</vt:lpstr>
      <vt:lpstr>Slide 11</vt:lpstr>
      <vt:lpstr>Slide 12</vt:lpstr>
      <vt:lpstr>Slide 13</vt:lpstr>
      <vt:lpstr>Slide 14</vt:lpstr>
      <vt:lpstr>Slide 15</vt:lpstr>
      <vt:lpstr>Slide 16</vt:lpstr>
      <vt:lpstr>ORTHODOX PRAYERS ON YOM TERUAH &amp; YOM KIPPUR</vt:lpstr>
      <vt:lpstr>Slide 18</vt:lpstr>
      <vt:lpstr>Slide 19</vt:lpstr>
      <vt:lpstr>Slide 20</vt:lpstr>
      <vt:lpstr>Slide 21</vt:lpstr>
      <vt:lpstr>Slide 22</vt:lpstr>
      <vt:lpstr>Slide 23</vt:lpstr>
      <vt:lpstr>Slide 24</vt:lpstr>
      <vt:lpstr>  BIBLICAL PRAYERS 1. Moses 2. Solomon 3. Nehemiah 4. Daniel 5. Hannah 6. Yeshua   </vt:lpstr>
      <vt:lpstr>Moses</vt:lpstr>
      <vt:lpstr>Slide 27</vt:lpstr>
      <vt:lpstr>Slide 28</vt:lpstr>
      <vt:lpstr>Slide 29</vt:lpstr>
      <vt:lpstr>Slide 30</vt:lpstr>
      <vt:lpstr>Slide 31</vt:lpstr>
      <vt:lpstr>Slide 32</vt:lpstr>
      <vt:lpstr>Slide 33</vt:lpstr>
      <vt:lpstr>SOLOMON</vt:lpstr>
      <vt:lpstr>Slide 35</vt:lpstr>
      <vt:lpstr>Slide 36</vt:lpstr>
      <vt:lpstr>Slide 37</vt:lpstr>
      <vt:lpstr>Nehemiah</vt:lpstr>
      <vt:lpstr>Slide 39</vt:lpstr>
      <vt:lpstr>Slide 40</vt:lpstr>
      <vt:lpstr>Slide 41</vt:lpstr>
      <vt:lpstr>Slide 42</vt:lpstr>
      <vt:lpstr>How many times David prayed?</vt:lpstr>
      <vt:lpstr>Psalms 55: 16 ¶ As for me, I will call upon God; and the LORD shall save me.    17 Evening, and morning, and at noon, will I pray, and cry aloud: and he shall hear my voice.</vt:lpstr>
      <vt:lpstr>Daniel</vt:lpstr>
      <vt:lpstr>Slide 46</vt:lpstr>
      <vt:lpstr>Slide 47</vt:lpstr>
      <vt:lpstr>Slide 48</vt:lpstr>
      <vt:lpstr>Slide 49</vt:lpstr>
      <vt:lpstr>Slide 50</vt:lpstr>
      <vt:lpstr>Slide 51</vt:lpstr>
      <vt:lpstr>Slide 52</vt:lpstr>
      <vt:lpstr> Adonai &amp; Elohim  </vt:lpstr>
      <vt:lpstr>Yahweh (YHWH): </vt:lpstr>
      <vt:lpstr>Hannah</vt:lpstr>
      <vt:lpstr>Slide 56</vt:lpstr>
      <vt:lpstr>Slide 57</vt:lpstr>
      <vt:lpstr> Silent Prayer</vt:lpstr>
      <vt:lpstr>Slide 59</vt:lpstr>
      <vt:lpstr>Amidah = Standing </vt:lpstr>
      <vt:lpstr>Yeshua’s Prayer  &amp;  The Amidah</vt:lpstr>
      <vt:lpstr> Luke 4:16  </vt:lpstr>
      <vt:lpstr> </vt:lpstr>
      <vt:lpstr>Slide 64</vt:lpstr>
      <vt:lpstr>Slide 65</vt:lpstr>
      <vt:lpstr>Evidence of the Amidah in the 1st century</vt:lpstr>
      <vt:lpstr>Slide 67</vt:lpstr>
      <vt:lpstr>Slide 68</vt:lpstr>
      <vt:lpstr>Slide 69</vt:lpstr>
      <vt:lpstr>Slide 70</vt:lpstr>
      <vt:lpstr>Slide 71</vt:lpstr>
      <vt:lpstr>The Shacharit:  </vt:lpstr>
      <vt:lpstr>REFERENCE TO KIBBUTZ GALUYOT</vt:lpstr>
      <vt:lpstr>Slide 74</vt:lpstr>
      <vt:lpstr>10. FOR GATHERING OF EXILES:  </vt:lpstr>
      <vt:lpstr>Cornelius prayed 3 times a Day</vt:lpstr>
      <vt:lpstr>“siddur” </vt:lpstr>
      <vt:lpstr> Shacharit </vt:lpstr>
      <vt:lpstr>Slide 79</vt:lpstr>
      <vt:lpstr>Slide 80</vt:lpstr>
      <vt:lpstr>Slide 81</vt:lpstr>
      <vt:lpstr>Slide 82</vt:lpstr>
      <vt:lpstr>Slide 83</vt:lpstr>
      <vt:lpstr>Slide 84</vt:lpstr>
      <vt:lpstr>Slide 85</vt:lpstr>
      <vt:lpstr>Slide 86</vt:lpstr>
      <vt:lpstr>THE GREAT ASSEMBLY OF THE 120 MEN OF ISRAEL</vt:lpstr>
      <vt:lpstr> Times of Prayer </vt:lpstr>
      <vt:lpstr> The basic obligation of these set times of prayer are as follows: </vt:lpstr>
      <vt:lpstr>Slide 90</vt:lpstr>
      <vt:lpstr>Slide 91</vt:lpstr>
      <vt:lpstr>Slide 92</vt:lpstr>
      <vt:lpstr>Slide 93</vt:lpstr>
      <vt:lpstr>Slide 94</vt:lpstr>
      <vt:lpstr>Shimoneh Esrei</vt:lpstr>
      <vt:lpstr> Bowing </vt:lpstr>
      <vt:lpstr>The Blessings of Shemoneh Esrei (Amidah)</vt:lpstr>
      <vt:lpstr>National Petitions</vt:lpstr>
      <vt:lpstr>The Third Section 3 Blessing Praising YHVH</vt:lpstr>
      <vt:lpstr> The nineteen blessings are as follows: </vt:lpstr>
      <vt:lpstr>Slide 101</vt:lpstr>
      <vt:lpstr> </vt:lpstr>
      <vt:lpstr>Moses appealing to YHVH </vt:lpstr>
      <vt:lpstr>Gevurot ("powers"),</vt:lpstr>
      <vt:lpstr>Slide 105</vt:lpstr>
      <vt:lpstr>Slide 106</vt:lpstr>
      <vt:lpstr>Slide 107</vt:lpstr>
      <vt:lpstr>Known as Kedushat ha-Shem  ("the sanctification of the Name")  this offers praise ofElohim's holiness.</vt:lpstr>
      <vt:lpstr>This is where the Jews require a Minyan 10 man for prayer</vt:lpstr>
      <vt:lpstr>Kadosh</vt:lpstr>
      <vt:lpstr>Slide 111</vt:lpstr>
      <vt:lpstr>Knowledge  / Daat </vt:lpstr>
      <vt:lpstr>Why is the prayer for Binah after kedushat Hashem</vt:lpstr>
      <vt:lpstr>Slide 114</vt:lpstr>
      <vt:lpstr>Slide 115</vt:lpstr>
      <vt:lpstr>Forgiveness </vt:lpstr>
      <vt:lpstr>Slide 117</vt:lpstr>
      <vt:lpstr>Slide 118</vt:lpstr>
      <vt:lpstr>Slide 119</vt:lpstr>
      <vt:lpstr>Slide 120</vt:lpstr>
      <vt:lpstr>Slide 121</vt:lpstr>
      <vt:lpstr>Healing </vt:lpstr>
      <vt:lpstr>Slide 123</vt:lpstr>
      <vt:lpstr>Matthew, writing about Yeshua’s healing ministry, quotes Isaiah 53: </vt:lpstr>
      <vt:lpstr>Slide 125</vt:lpstr>
      <vt:lpstr> Ingathering of the Exiles </vt:lpstr>
      <vt:lpstr>Slide 127</vt:lpstr>
      <vt:lpstr>Slide 128</vt:lpstr>
      <vt:lpstr>Slide 129</vt:lpstr>
      <vt:lpstr>Slide 130</vt:lpstr>
      <vt:lpstr>Moshiach Ben David</vt:lpstr>
      <vt:lpstr>Slide 132</vt:lpstr>
      <vt:lpstr>Slide 133</vt:lpstr>
      <vt:lpstr>Isaiah 1:26 </vt:lpstr>
      <vt:lpstr> 12. FOR THE DESTRUCTION OF APOSTATES AND     THE ENEMIES OF Elohim:  </vt:lpstr>
      <vt:lpstr>Slide 136</vt:lpstr>
      <vt:lpstr> Numbers 15: </vt:lpstr>
      <vt:lpstr> 14. FOR THE REBUILDING OF JERUSALEM: </vt:lpstr>
      <vt:lpstr> 15. FOR THE MESSIANIC KING:  </vt:lpstr>
      <vt:lpstr> 16. FOR THE ANSWERING OF PRAYER: </vt:lpstr>
      <vt:lpstr> 17. FOR RESTORATION OF TEMPLE SERVICE:  </vt:lpstr>
      <vt:lpstr> 18. THANKSGIVING FOR ELOHIM’S UNFAILING MERCIES: </vt:lpstr>
      <vt:lpstr> 19. FOR PEACE: </vt:lpstr>
      <vt:lpstr>Tachanun  (“Putting down the head.”  Recalling and entreating the mercies of YHVH..)</vt:lpstr>
      <vt:lpstr>After this at public prayer in the morning the priestly blessing is added.</vt:lpstr>
      <vt:lpstr>THE TORAH SERVICE  AND  THE MESSIAH</vt:lpstr>
      <vt:lpstr>Slide 147</vt:lpstr>
      <vt:lpstr>Slide 148</vt:lpstr>
      <vt:lpstr>The Torah service is about the Worship of the King and Savior </vt:lpstr>
      <vt:lpstr>THE MOSHIACH IN THE TORAH  </vt:lpstr>
      <vt:lpstr>Slide 151</vt:lpstr>
      <vt:lpstr>  Inverted   Nun n   What does it mean?    </vt:lpstr>
      <vt:lpstr>Nun n</vt:lpstr>
      <vt:lpstr>Jonathan Ben Uzziel Targum dice:</vt:lpstr>
      <vt:lpstr>The Torah service is about the Worship of the King and Savior </vt:lpstr>
      <vt:lpstr>קטרת</vt:lpstr>
      <vt:lpstr>Slide 157</vt:lpstr>
      <vt:lpstr>Slide 158</vt:lpstr>
      <vt:lpstr>Slide 159</vt:lpstr>
      <vt:lpstr>Slide 160</vt:lpstr>
      <vt:lpstr>Slide 161</vt:lpstr>
      <vt:lpstr>Slide 162</vt:lpstr>
      <vt:lpstr>Slide 163</vt:lpstr>
      <vt:lpstr>Slide 164</vt:lpstr>
      <vt:lpstr>Slide 165</vt:lpstr>
      <vt:lpstr>Slide 166</vt:lpstr>
      <vt:lpstr>Slide 167</vt:lpstr>
      <vt:lpstr> A "DOUBLE HANDFUL" </vt:lpstr>
      <vt:lpstr> ENTERING INTO THE SANCTUARY </vt:lpstr>
      <vt:lpstr>Slide 170</vt:lpstr>
      <vt:lpstr> IN THE HOLY OF HOLIES </vt:lpstr>
      <vt:lpstr>Slide 172</vt:lpstr>
      <vt:lpstr>Slide 173</vt:lpstr>
      <vt:lpstr>Slide 174</vt:lpstr>
      <vt:lpstr> PLACING THE COALS DOWN: IN THE FIRST TEMPLE </vt:lpstr>
      <vt:lpstr>Slide 176</vt:lpstr>
      <vt:lpstr>Slide 177</vt:lpstr>
      <vt:lpstr>Slide 178</vt:lpstr>
      <vt:lpstr> EXITING - AND REENTERING </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 Onycha </vt:lpstr>
      <vt:lpstr>spikenard</vt:lpstr>
      <vt:lpstr> Myrrh </vt:lpstr>
      <vt:lpstr> balsam </vt:lpstr>
      <vt:lpstr> saffron </vt:lpstr>
      <vt:lpstr> cassia  </vt:lpstr>
      <vt:lpstr>Galbanum</vt:lpstr>
      <vt:lpstr>Frankincense</vt:lpstr>
      <vt:lpstr> cinnamon  </vt:lpstr>
      <vt:lpstr>Slide 208</vt:lpstr>
      <vt:lpstr>Slide 209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קטרת</dc:title>
  <dc:creator>Owner</dc:creator>
  <cp:lastModifiedBy>Owner</cp:lastModifiedBy>
  <cp:revision>60</cp:revision>
  <dcterms:modified xsi:type="dcterms:W3CDTF">2009-09-05T20:48:37Z</dcterms:modified>
</cp:coreProperties>
</file>